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2"/>
    <p:sldId id="296" r:id="rId3"/>
    <p:sldId id="316" r:id="rId4"/>
    <p:sldId id="259" r:id="rId5"/>
    <p:sldId id="317" r:id="rId6"/>
    <p:sldId id="318" r:id="rId7"/>
    <p:sldId id="319" r:id="rId8"/>
    <p:sldId id="320" r:id="rId9"/>
    <p:sldId id="266" r:id="rId10"/>
    <p:sldId id="276" r:id="rId11"/>
    <p:sldId id="284" r:id="rId12"/>
    <p:sldId id="285" r:id="rId13"/>
    <p:sldId id="275" r:id="rId14"/>
    <p:sldId id="336" r:id="rId15"/>
    <p:sldId id="272" r:id="rId16"/>
    <p:sldId id="288" r:id="rId17"/>
    <p:sldId id="298" r:id="rId18"/>
    <p:sldId id="340" r:id="rId19"/>
    <p:sldId id="300" r:id="rId20"/>
    <p:sldId id="303" r:id="rId21"/>
    <p:sldId id="302" r:id="rId22"/>
    <p:sldId id="310" r:id="rId23"/>
    <p:sldId id="308" r:id="rId24"/>
    <p:sldId id="309" r:id="rId25"/>
    <p:sldId id="304" r:id="rId26"/>
    <p:sldId id="305" r:id="rId27"/>
    <p:sldId id="306" r:id="rId28"/>
    <p:sldId id="307" r:id="rId29"/>
    <p:sldId id="311" r:id="rId30"/>
    <p:sldId id="313" r:id="rId31"/>
    <p:sldId id="314" r:id="rId32"/>
    <p:sldId id="338" r:id="rId33"/>
    <p:sldId id="324" r:id="rId34"/>
    <p:sldId id="325" r:id="rId35"/>
    <p:sldId id="333" r:id="rId36"/>
    <p:sldId id="331" r:id="rId37"/>
    <p:sldId id="328" r:id="rId38"/>
    <p:sldId id="330" r:id="rId39"/>
    <p:sldId id="332" r:id="rId40"/>
    <p:sldId id="327" r:id="rId41"/>
    <p:sldId id="329" r:id="rId42"/>
    <p:sldId id="326" r:id="rId43"/>
  </p:sldIdLst>
  <p:sldSz cx="12192000" cy="6858000"/>
  <p:notesSz cx="6858000" cy="9144000"/>
  <p:embeddedFontLst>
    <p:embeddedFont>
      <p:font typeface="Microsoft YaHei" panose="020B0503020204020204" pitchFamily="34" charset="-122"/>
      <p:regular r:id="rId45"/>
      <p:bold r:id="rId46"/>
    </p:embeddedFont>
    <p:embeddedFont>
      <p:font typeface="LM Sans 10" panose="00000500000000000000" pitchFamily="2" charset="0"/>
      <p:regular r:id="rId47"/>
      <p:bold r:id="rId48"/>
      <p:italic r:id="rId49"/>
      <p:boldItalic r:id="rId50"/>
    </p:embeddedFont>
    <p:embeddedFont>
      <p:font typeface="MS Gothic" panose="020B0609070205080204" pitchFamily="49" charset="-128"/>
      <p:regular r:id="rId51"/>
    </p:embeddedFont>
    <p:embeddedFont>
      <p:font typeface="Cambria Math" panose="02040503050406030204" pitchFamily="18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F239F2-9BAD-415B-85CA-E62032AEC23B}">
          <p14:sldIdLst>
            <p14:sldId id="256"/>
            <p14:sldId id="296"/>
            <p14:sldId id="316"/>
          </p14:sldIdLst>
        </p14:section>
        <p14:section name="chapters" id="{2C5D6FE9-B4D4-4FE6-9F21-C6FDA6BDF343}">
          <p14:sldIdLst>
            <p14:sldId id="259"/>
            <p14:sldId id="317"/>
            <p14:sldId id="318"/>
            <p14:sldId id="319"/>
            <p14:sldId id="320"/>
          </p14:sldIdLst>
        </p14:section>
        <p14:section name="CPS" id="{51887DDE-5A32-4CA8-A1C2-F4D3E5685F1F}">
          <p14:sldIdLst>
            <p14:sldId id="266"/>
          </p14:sldIdLst>
        </p14:section>
        <p14:section name="Glossy/LWB" id="{E5172612-1119-4024-9F59-3405E03D8719}">
          <p14:sldIdLst>
            <p14:sldId id="276"/>
            <p14:sldId id="284"/>
            <p14:sldId id="285"/>
            <p14:sldId id="275"/>
            <p14:sldId id="336"/>
          </p14:sldIdLst>
        </p14:section>
        <p14:section name="DPP" id="{ABB8AAFB-C4FB-4597-91F8-16EABF177BB8}">
          <p14:sldIdLst>
            <p14:sldId id="272"/>
          </p14:sldIdLst>
        </p14:section>
        <p14:section name="protocol stacks" id="{073BC276-1AE0-454B-BD10-ED05B37A5E83}">
          <p14:sldIdLst>
            <p14:sldId id="288"/>
          </p14:sldIdLst>
        </p14:section>
        <p14:section name="DRP" id="{50EEDA3F-152E-4C97-B93A-1D6F64FAF956}">
          <p14:sldIdLst>
            <p14:sldId id="298"/>
            <p14:sldId id="340"/>
            <p14:sldId id="300"/>
            <p14:sldId id="303"/>
            <p14:sldId id="302"/>
            <p14:sldId id="310"/>
            <p14:sldId id="308"/>
            <p14:sldId id="309"/>
            <p14:sldId id="304"/>
            <p14:sldId id="305"/>
            <p14:sldId id="306"/>
            <p14:sldId id="307"/>
          </p14:sldIdLst>
        </p14:section>
        <p14:section name="Baloo" id="{349F24B0-08DD-4245-9E9E-EE0774E67736}">
          <p14:sldIdLst>
            <p14:sldId id="311"/>
            <p14:sldId id="313"/>
          </p14:sldIdLst>
        </p14:section>
        <p14:section name="TTW" id="{F7E464A8-85C9-4A06-B8B6-809839094F81}">
          <p14:sldIdLst>
            <p14:sldId id="314"/>
            <p14:sldId id="338"/>
            <p14:sldId id="324"/>
            <p14:sldId id="325"/>
            <p14:sldId id="333"/>
            <p14:sldId id="331"/>
            <p14:sldId id="328"/>
            <p14:sldId id="330"/>
            <p14:sldId id="332"/>
            <p14:sldId id="327"/>
            <p14:sldId id="329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CDE0DC"/>
    <a:srgbClr val="1D76B3"/>
    <a:srgbClr val="BFBFBF"/>
    <a:srgbClr val="FFEBD6"/>
    <a:srgbClr val="FF2121"/>
    <a:srgbClr val="65B131"/>
    <a:srgbClr val="FFF5EA"/>
    <a:srgbClr val="F2F2F2"/>
    <a:srgbClr val="AA4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M Sans 10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M Sans 10" panose="00000500000000000000" pitchFamily="2" charset="0"/>
              </a:defRPr>
            </a:lvl1pPr>
          </a:lstStyle>
          <a:p>
            <a:fld id="{A9548F6A-5AFB-4219-AA87-123B4FA1176A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M Sans 10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M Sans 10" panose="00000500000000000000" pitchFamily="2" charset="0"/>
              </a:defRPr>
            </a:lvl1pPr>
          </a:lstStyle>
          <a:p>
            <a:fld id="{825A01E0-8765-424C-A76C-78B40D7508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33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LM Sans 10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LM Sans 10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LM Sans 10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LM Sans 10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LM Sans 10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5FBA2-5BCB-4599-AEB1-E1A31AC063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78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87675" y="887413"/>
            <a:ext cx="4259263" cy="2395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NEED1</a:t>
            </a:r>
          </a:p>
          <a:p>
            <a:endParaRPr lang="en-US" dirty="0" smtClean="0"/>
          </a:p>
          <a:p>
            <a:r>
              <a:rPr lang="en-US" dirty="0" smtClean="0"/>
              <a:t>Now, I am not here</a:t>
            </a:r>
            <a:r>
              <a:rPr lang="en-US" baseline="0" dirty="0" smtClean="0"/>
              <a:t> to talk about emails, but CPS.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CPS</a:t>
            </a:r>
            <a:r>
              <a:rPr lang="en-US" baseline="0" dirty="0" smtClean="0"/>
              <a:t> is somewhat similar</a:t>
            </a:r>
          </a:p>
          <a:p>
            <a:r>
              <a:rPr lang="en-US" baseline="0" dirty="0" smtClean="0"/>
              <a:t>-&gt; Objects or devices rather than people</a:t>
            </a:r>
          </a:p>
          <a:p>
            <a:r>
              <a:rPr lang="en-US" dirty="0" smtClean="0"/>
              <a:t>-&gt;</a:t>
            </a:r>
            <a:r>
              <a:rPr lang="en-US" baseline="0" dirty="0" smtClean="0"/>
              <a:t> Distributed, heterogeneous components, that interact with each other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importantly: </a:t>
            </a:r>
            <a:r>
              <a:rPr lang="en-US" b="1" baseline="0" dirty="0" smtClean="0"/>
              <a:t>value is in the E2E performance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-&gt; Not just good sensing</a:t>
            </a:r>
          </a:p>
          <a:p>
            <a:r>
              <a:rPr lang="en-US" baseline="0" dirty="0" smtClean="0"/>
              <a:t>-&gt; Not just transmitting the info</a:t>
            </a:r>
          </a:p>
          <a:p>
            <a:r>
              <a:rPr lang="x-none" baseline="0" dirty="0" smtClean="0">
                <a:sym typeface="Wingdings" panose="05000000000000000000" pitchFamily="2" charset="2"/>
              </a:rPr>
              <a:t></a:t>
            </a:r>
            <a:r>
              <a:rPr lang="en-US" baseline="0" dirty="0" smtClean="0">
                <a:sym typeface="Wingdings" panose="05000000000000000000" pitchFamily="2" charset="2"/>
              </a:rPr>
              <a:t> The whole chain! And in most cases, in a timely manner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31-Jan-18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65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445125" y="474663"/>
            <a:ext cx="4148138" cy="2333625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31-Jan-18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472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445125" y="474663"/>
            <a:ext cx="4148138" cy="2333625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31-Jan-18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63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445125" y="474663"/>
            <a:ext cx="4148138" cy="2333625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31-Jan-18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444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6050" y="665163"/>
            <a:ext cx="3194050" cy="1797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31-Jan-18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62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8F51A-7AB5-994A-8441-3F3C00A2C2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5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226050" y="665163"/>
            <a:ext cx="3194050" cy="1797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31-Jan-18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700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15C6-4E28-4884-8231-71E9D12869F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DFF33-ED4C-41C0-B754-5301A841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01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15C6-4E28-4884-8231-71E9D12869F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DFF33-ED4C-41C0-B754-5301A841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15C6-4E28-4884-8231-71E9D12869F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DFF33-ED4C-41C0-B754-5301A841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23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On two lines?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E12E-A0BB-4E44-AC5F-AFF2CE204D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3066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On two lines?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E12E-A0BB-4E44-AC5F-AFF2CE204D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7583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On two lines?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E12E-A0BB-4E44-AC5F-AFF2CE204D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015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15C6-4E28-4884-8231-71E9D12869F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DFF33-ED4C-41C0-B754-5301A841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15C6-4E28-4884-8231-71E9D12869F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DFF33-ED4C-41C0-B754-5301A841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4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15C6-4E28-4884-8231-71E9D12869F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DFF33-ED4C-41C0-B754-5301A841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6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15C6-4E28-4884-8231-71E9D12869F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DFF33-ED4C-41C0-B754-5301A841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2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15C6-4E28-4884-8231-71E9D12869F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DFF33-ED4C-41C0-B754-5301A841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1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15C6-4E28-4884-8231-71E9D12869F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DFF33-ED4C-41C0-B754-5301A841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69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15C6-4E28-4884-8231-71E9D12869F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DFF33-ED4C-41C0-B754-5301A841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8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A15C6-4E28-4884-8231-71E9D12869FB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DFF33-ED4C-41C0-B754-5301A841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1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M Sans 10" panose="00000500000000000000" pitchFamily="2" charset="0"/>
              </a:defRPr>
            </a:lvl1pPr>
          </a:lstStyle>
          <a:p>
            <a:fld id="{D7EA15C6-4E28-4884-8231-71E9D12869FB}" type="datetimeFigureOut">
              <a:rPr lang="en-US" smtClean="0"/>
              <a:pPr/>
              <a:t>2/24/2020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M Sans 10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M Sans 10" panose="00000500000000000000" pitchFamily="2" charset="0"/>
              </a:defRPr>
            </a:lvl1pPr>
          </a:lstStyle>
          <a:p>
            <a:fld id="{106DFF33-ED4C-41C0-B754-5301A8416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0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M Sans 10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M Sans 10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M Sans 10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M Sans 10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Sans 10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M Sans 10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em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37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0.png"/><Relationship Id="rId7" Type="http://schemas.openxmlformats.org/officeDocument/2006/relationships/image" Target="../media/image4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12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530.png"/><Relationship Id="rId19" Type="http://schemas.openxmlformats.org/officeDocument/2006/relationships/image" Target="../media/image82.png"/><Relationship Id="rId4" Type="http://schemas.openxmlformats.org/officeDocument/2006/relationships/image" Target="../media/image67.png"/><Relationship Id="rId9" Type="http://schemas.openxmlformats.org/officeDocument/2006/relationships/image" Target="../media/image127.png"/><Relationship Id="rId1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9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85.png"/><Relationship Id="rId5" Type="http://schemas.openxmlformats.org/officeDocument/2006/relationships/image" Target="../media/image122.png"/><Relationship Id="rId10" Type="http://schemas.openxmlformats.org/officeDocument/2006/relationships/image" Target="../media/image84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31.png"/><Relationship Id="rId7" Type="http://schemas.openxmlformats.org/officeDocument/2006/relationships/image" Target="../media/image122.png"/><Relationship Id="rId12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84.png"/><Relationship Id="rId5" Type="http://schemas.openxmlformats.org/officeDocument/2006/relationships/image" Target="../media/image119.png"/><Relationship Id="rId10" Type="http://schemas.openxmlformats.org/officeDocument/2006/relationships/image" Target="../media/image135.png"/><Relationship Id="rId4" Type="http://schemas.openxmlformats.org/officeDocument/2006/relationships/image" Target="../media/image132.png"/><Relationship Id="rId9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77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3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40.png"/><Relationship Id="rId7" Type="http://schemas.openxmlformats.org/officeDocument/2006/relationships/image" Target="../media/image88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0.png"/><Relationship Id="rId11" Type="http://schemas.openxmlformats.org/officeDocument/2006/relationships/image" Target="../media/image92.png"/><Relationship Id="rId5" Type="http://schemas.openxmlformats.org/officeDocument/2006/relationships/image" Target="../media/image860.png"/><Relationship Id="rId10" Type="http://schemas.openxmlformats.org/officeDocument/2006/relationships/image" Target="../media/image910.png"/><Relationship Id="rId4" Type="http://schemas.openxmlformats.org/officeDocument/2006/relationships/image" Target="../media/image850.png"/><Relationship Id="rId9" Type="http://schemas.openxmlformats.org/officeDocument/2006/relationships/image" Target="../media/image90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546" y="460653"/>
            <a:ext cx="198291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latin typeface="LM Sans 10" panose="00000500000000000000" pitchFamily="50" charset="0"/>
              </a:rPr>
              <a:t>Color scheme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35810" y="1118681"/>
            <a:ext cx="603115" cy="56420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335809" y="2568008"/>
            <a:ext cx="603115" cy="564204"/>
          </a:xfrm>
          <a:prstGeom prst="rect">
            <a:avLst/>
          </a:prstGeom>
          <a:solidFill>
            <a:srgbClr val="7070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96344" y="1118681"/>
            <a:ext cx="603115" cy="564204"/>
          </a:xfrm>
          <a:prstGeom prst="rect">
            <a:avLst/>
          </a:prstGeom>
          <a:solidFill>
            <a:srgbClr val="FFE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096342" y="2568008"/>
            <a:ext cx="603115" cy="56420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335809" y="1843368"/>
            <a:ext cx="603115" cy="564204"/>
          </a:xfrm>
          <a:prstGeom prst="rect">
            <a:avLst/>
          </a:prstGeom>
          <a:solidFill>
            <a:srgbClr val="1D7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096343" y="1843368"/>
            <a:ext cx="603115" cy="564204"/>
          </a:xfrm>
          <a:prstGeom prst="rect">
            <a:avLst/>
          </a:prstGeom>
          <a:solidFill>
            <a:srgbClr val="CDE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575276" y="1118681"/>
            <a:ext cx="603115" cy="564204"/>
          </a:xfrm>
          <a:prstGeom prst="rect">
            <a:avLst/>
          </a:prstGeom>
          <a:solidFill>
            <a:srgbClr val="AA4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856875" y="2568008"/>
            <a:ext cx="603115" cy="564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35808" y="3963951"/>
            <a:ext cx="603115" cy="564204"/>
          </a:xfrm>
          <a:prstGeom prst="rect">
            <a:avLst/>
          </a:prstGeom>
          <a:solidFill>
            <a:srgbClr val="FF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096342" y="3963951"/>
            <a:ext cx="603115" cy="564204"/>
          </a:xfrm>
          <a:prstGeom prst="rect">
            <a:avLst/>
          </a:prstGeom>
          <a:solidFill>
            <a:srgbClr val="FF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35808" y="4688544"/>
            <a:ext cx="603115" cy="564204"/>
          </a:xfrm>
          <a:prstGeom prst="rect">
            <a:avLst/>
          </a:prstGeom>
          <a:solidFill>
            <a:srgbClr val="65B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96342" y="4688544"/>
            <a:ext cx="603115" cy="564204"/>
          </a:xfrm>
          <a:prstGeom prst="rect">
            <a:avLst/>
          </a:prstGeom>
          <a:solidFill>
            <a:srgbClr val="AAD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15546" y="1118681"/>
            <a:ext cx="603115" cy="564204"/>
          </a:xfrm>
          <a:prstGeom prst="rect">
            <a:avLst/>
          </a:prstGeom>
          <a:solidFill>
            <a:srgbClr val="421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902741" y="1128887"/>
            <a:ext cx="563102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LM Sans 10" panose="00000500000000000000" pitchFamily="50" charset="0"/>
              </a:rPr>
              <a:t>Primary color. </a:t>
            </a:r>
            <a:br>
              <a:rPr lang="en-US" dirty="0" smtClean="0">
                <a:latin typeface="LM Sans 10" panose="00000500000000000000" pitchFamily="50" charset="0"/>
              </a:rPr>
            </a:br>
            <a:r>
              <a:rPr lang="en-US" dirty="0" smtClean="0">
                <a:latin typeface="LM Sans 10" panose="00000500000000000000" pitchFamily="50" charset="0"/>
              </a:rPr>
              <a:t>Use the two lightest only unless more shades are necessary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902741" y="1989700"/>
            <a:ext cx="15756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LM Sans 10" panose="00000500000000000000" pitchFamily="50" charset="0"/>
              </a:rPr>
              <a:t>Secondary color.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902741" y="2711610"/>
            <a:ext cx="14090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LM Sans 10" panose="00000500000000000000" pitchFamily="50" charset="0"/>
              </a:rPr>
              <a:t>Shades of grey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902741" y="4107553"/>
            <a:ext cx="16173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LM Sans 10" panose="00000500000000000000" pitchFamily="50" charset="0"/>
              </a:rPr>
              <a:t>Red (third color)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902741" y="4832146"/>
            <a:ext cx="19347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LM Sans 10" panose="00000500000000000000" pitchFamily="50" charset="0"/>
              </a:rPr>
              <a:t>Green (fourth color)</a:t>
            </a:r>
          </a:p>
        </p:txBody>
      </p:sp>
      <p:sp>
        <p:nvSpPr>
          <p:cNvPr id="81" name="Right Brace 80"/>
          <p:cNvSpPr/>
          <p:nvPr/>
        </p:nvSpPr>
        <p:spPr>
          <a:xfrm>
            <a:off x="7052553" y="4107553"/>
            <a:ext cx="214009" cy="11451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LM Sans 10" panose="00000500000000000000" pitchFamily="50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811311" y="4107553"/>
            <a:ext cx="3430811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>
                <a:latin typeface="LM Sans 10" panose="00000500000000000000" pitchFamily="50" charset="0"/>
              </a:rPr>
              <a:t>Use only when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M Sans 10" panose="00000500000000000000" pitchFamily="50" charset="0"/>
              </a:rPr>
              <a:t>More than two colors are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LM Sans 10" panose="00000500000000000000" pitchFamily="50" charset="0"/>
              </a:rPr>
              <a:t>Use the Green/Red meaning for </a:t>
            </a:r>
            <a:br>
              <a:rPr lang="en-US" dirty="0" smtClean="0">
                <a:latin typeface="LM Sans 10" panose="00000500000000000000" pitchFamily="50" charset="0"/>
              </a:rPr>
            </a:br>
            <a:r>
              <a:rPr lang="en-US" dirty="0" smtClean="0">
                <a:latin typeface="LM Sans 10" panose="00000500000000000000" pitchFamily="50" charset="0"/>
              </a:rPr>
              <a:t>Good/Bad</a:t>
            </a:r>
          </a:p>
        </p:txBody>
      </p:sp>
    </p:spTree>
    <p:extLst>
      <p:ext uri="{BB962C8B-B14F-4D97-AF65-F5344CB8AC3E}">
        <p14:creationId xmlns:p14="http://schemas.microsoft.com/office/powerpoint/2010/main" val="108738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roup 252"/>
          <p:cNvGrpSpPr/>
          <p:nvPr/>
        </p:nvGrpSpPr>
        <p:grpSpPr>
          <a:xfrm>
            <a:off x="2731583" y="1431837"/>
            <a:ext cx="1411956" cy="1098952"/>
            <a:chOff x="2610764" y="1382097"/>
            <a:chExt cx="1551600" cy="1207639"/>
          </a:xfrm>
        </p:grpSpPr>
        <p:sp>
          <p:nvSpPr>
            <p:cNvPr id="189" name="Freeform 188"/>
            <p:cNvSpPr/>
            <p:nvPr/>
          </p:nvSpPr>
          <p:spPr>
            <a:xfrm>
              <a:off x="3044708" y="1502280"/>
              <a:ext cx="739584" cy="7395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EBD6"/>
            </a:solidFill>
            <a:ln w="9525">
              <a:noFill/>
              <a:custDash>
                <a:ds d="197000" sp="197000"/>
              </a:custDash>
            </a:ln>
          </p:spPr>
          <p:txBody>
            <a:bodyPr vert="horz" wrap="none" lIns="96120" tIns="51120" rIns="96120" bIns="5112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190" name="Freeform 189"/>
            <p:cNvSpPr/>
            <p:nvPr/>
          </p:nvSpPr>
          <p:spPr>
            <a:xfrm>
              <a:off x="3390383" y="1847955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1D76B3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191" name="Freeform 190"/>
            <p:cNvSpPr/>
            <p:nvPr/>
          </p:nvSpPr>
          <p:spPr>
            <a:xfrm>
              <a:off x="3076863" y="1775604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3607435" y="1920306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2932162" y="1550513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2883928" y="2032851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195" name="Freeform 194"/>
            <p:cNvSpPr/>
            <p:nvPr/>
          </p:nvSpPr>
          <p:spPr>
            <a:xfrm>
              <a:off x="3848603" y="1823838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196" name="Freeform 195"/>
            <p:cNvSpPr/>
            <p:nvPr/>
          </p:nvSpPr>
          <p:spPr>
            <a:xfrm>
              <a:off x="2610764" y="2033012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197" name="Freeform 196"/>
            <p:cNvSpPr/>
            <p:nvPr/>
          </p:nvSpPr>
          <p:spPr>
            <a:xfrm>
              <a:off x="2771624" y="1502521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198" name="Freeform 197"/>
            <p:cNvSpPr/>
            <p:nvPr/>
          </p:nvSpPr>
          <p:spPr>
            <a:xfrm>
              <a:off x="3205888" y="1382097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199" name="Freeform 198"/>
            <p:cNvSpPr/>
            <p:nvPr/>
          </p:nvSpPr>
          <p:spPr>
            <a:xfrm>
              <a:off x="4057777" y="2073207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200" name="Freeform 199"/>
            <p:cNvSpPr/>
            <p:nvPr/>
          </p:nvSpPr>
          <p:spPr>
            <a:xfrm>
              <a:off x="4114130" y="1615066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201" name="Freeform 200"/>
            <p:cNvSpPr/>
            <p:nvPr/>
          </p:nvSpPr>
          <p:spPr>
            <a:xfrm>
              <a:off x="3848844" y="1502521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3275205" y="1891687"/>
              <a:ext cx="280439" cy="283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algn="ctr" hangingPunct="0"/>
              <a:r>
                <a:rPr lang="de-CH" sz="1050" b="1" dirty="0">
                  <a:latin typeface="LM Sans 10" panose="00000500000000000000" pitchFamily="50" charset="0"/>
                  <a:ea typeface="Microsoft YaHei" pitchFamily="2"/>
                  <a:cs typeface="Mangal" pitchFamily="2"/>
                </a:rPr>
                <a:t>A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970104" y="2306176"/>
              <a:ext cx="280439" cy="283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algn="ctr" hangingPunct="0"/>
              <a:r>
                <a:rPr lang="de-CH" sz="1050" b="1" dirty="0">
                  <a:latin typeface="LM Sans 10" panose="00000500000000000000" pitchFamily="50" charset="0"/>
                  <a:ea typeface="Microsoft YaHei" pitchFamily="2"/>
                  <a:cs typeface="Mangal" pitchFamily="2"/>
                </a:rPr>
                <a:t>B</a:t>
              </a:r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085063" y="2266142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50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4315632" y="1194981"/>
            <a:ext cx="1589209" cy="1257774"/>
            <a:chOff x="4285049" y="1232916"/>
            <a:chExt cx="1746383" cy="1382169"/>
          </a:xfrm>
        </p:grpSpPr>
        <p:sp>
          <p:nvSpPr>
            <p:cNvPr id="24" name="Rectangle 23"/>
            <p:cNvSpPr/>
            <p:nvPr/>
          </p:nvSpPr>
          <p:spPr>
            <a:xfrm>
              <a:off x="4285049" y="1232916"/>
              <a:ext cx="1746383" cy="138216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25" name="Freeform 24"/>
            <p:cNvSpPr>
              <a:spLocks noChangeAspect="1"/>
            </p:cNvSpPr>
            <p:nvPr/>
          </p:nvSpPr>
          <p:spPr>
            <a:xfrm>
              <a:off x="4482633" y="1430002"/>
              <a:ext cx="738000" cy="73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9933"/>
            </a:solidFill>
            <a:ln w="12600">
              <a:noFill/>
              <a:custDash>
                <a:ds d="197000" sp="197000"/>
              </a:custDash>
            </a:ln>
          </p:spPr>
          <p:txBody>
            <a:bodyPr vert="horz" wrap="none" lIns="96120" tIns="51120" rIns="96120" bIns="51120" anchor="ctr" anchorCtr="0" compatLnSpc="0">
              <a:noAutofit/>
            </a:bodyPr>
            <a:lstStyle/>
            <a:p>
              <a:pPr hangingPunct="0"/>
              <a:endParaRPr lang="de-CH" sz="1351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26" name="Freeform 25"/>
            <p:cNvSpPr>
              <a:spLocks noChangeAspect="1"/>
            </p:cNvSpPr>
            <p:nvPr/>
          </p:nvSpPr>
          <p:spPr>
            <a:xfrm>
              <a:off x="5017533" y="1578473"/>
              <a:ext cx="738000" cy="73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9933"/>
            </a:solidFill>
            <a:ln w="12600">
              <a:noFill/>
              <a:custDash>
                <a:ds d="197000" sp="197000"/>
              </a:custDash>
            </a:ln>
          </p:spPr>
          <p:txBody>
            <a:bodyPr vert="horz" wrap="none" lIns="96120" tIns="51120" rIns="96120" bIns="51120" anchor="ctr" anchorCtr="0" compatLnSpc="0">
              <a:noAutofit/>
            </a:bodyPr>
            <a:lstStyle/>
            <a:p>
              <a:pPr hangingPunct="0"/>
              <a:endParaRPr lang="de-CH" sz="1351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4800241" y="1504939"/>
              <a:ext cx="739584" cy="7395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EBD6"/>
            </a:solidFill>
            <a:ln w="9525">
              <a:noFill/>
              <a:custDash>
                <a:ds d="197000" sp="197000"/>
              </a:custDash>
            </a:ln>
          </p:spPr>
          <p:txBody>
            <a:bodyPr vert="horz" wrap="none" lIns="96120" tIns="51120" rIns="96120" bIns="5112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145916" y="1850613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CDE0DC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4832396" y="1778262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1D76B3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362968" y="1922964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1D76B3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>
              <a:off x="4687695" y="1553171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4639461" y="2035509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5604136" y="1826496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366297" y="2035670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4527157" y="1505179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961421" y="1384755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5813310" y="2075865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5869663" y="1617724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5604377" y="1505179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30738" y="1894345"/>
              <a:ext cx="280439" cy="283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algn="ctr" hangingPunct="0"/>
              <a:r>
                <a:rPr lang="de-CH" sz="1050" b="1" dirty="0">
                  <a:latin typeface="LM Sans 10" panose="00000500000000000000" pitchFamily="50" charset="0"/>
                  <a:ea typeface="Microsoft YaHei" pitchFamily="2"/>
                  <a:cs typeface="Mangal" pitchFamily="2"/>
                </a:rPr>
                <a:t>A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25637" y="2308834"/>
              <a:ext cx="280439" cy="283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algn="ctr" hangingPunct="0"/>
              <a:r>
                <a:rPr lang="de-CH" sz="1050" b="1" dirty="0">
                  <a:latin typeface="LM Sans 10" panose="00000500000000000000" pitchFamily="50" charset="0"/>
                  <a:ea typeface="Microsoft YaHei" pitchFamily="2"/>
                  <a:cs typeface="Mangal" pitchFamily="2"/>
                </a:rPr>
                <a:t>B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4840596" y="2268800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83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6076934" y="1124557"/>
            <a:ext cx="1544149" cy="1265056"/>
            <a:chOff x="7665689" y="3471897"/>
            <a:chExt cx="1696866" cy="1390171"/>
          </a:xfrm>
        </p:grpSpPr>
        <p:sp>
          <p:nvSpPr>
            <p:cNvPr id="49" name="Freeform 48"/>
            <p:cNvSpPr/>
            <p:nvPr/>
          </p:nvSpPr>
          <p:spPr>
            <a:xfrm>
              <a:off x="7708481" y="3471897"/>
              <a:ext cx="738000" cy="73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AA4400"/>
            </a:solidFill>
            <a:ln w="12600">
              <a:noFill/>
              <a:custDash>
                <a:ds d="197000" sp="197000"/>
              </a:custDash>
            </a:ln>
          </p:spPr>
          <p:txBody>
            <a:bodyPr vert="horz" wrap="none" lIns="96120" tIns="51120" rIns="96120" bIns="51120" anchor="ctr" anchorCtr="0" compatLnSpc="0">
              <a:noAutofit/>
            </a:bodyPr>
            <a:lstStyle/>
            <a:p>
              <a:pPr hangingPunct="0"/>
              <a:endParaRPr lang="de-CH" sz="1351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8624555" y="3752391"/>
              <a:ext cx="738000" cy="73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AA4400"/>
            </a:solidFill>
            <a:ln w="12600">
              <a:noFill/>
              <a:custDash>
                <a:ds d="197000" sp="197000"/>
              </a:custDash>
            </a:ln>
          </p:spPr>
          <p:txBody>
            <a:bodyPr vert="horz" wrap="none" lIns="96120" tIns="51120" rIns="96120" bIns="51120" anchor="ctr" anchorCtr="0" compatLnSpc="0">
              <a:noAutofit/>
            </a:bodyPr>
            <a:lstStyle/>
            <a:p>
              <a:pPr hangingPunct="0"/>
              <a:endParaRPr lang="de-CH" sz="1351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7665689" y="3962824"/>
              <a:ext cx="738000" cy="73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AA4400"/>
            </a:solidFill>
            <a:ln w="12600">
              <a:noFill/>
              <a:custDash>
                <a:ds d="197000" sp="197000"/>
              </a:custDash>
            </a:ln>
          </p:spPr>
          <p:txBody>
            <a:bodyPr vert="horz" wrap="none" lIns="96120" tIns="51120" rIns="96120" bIns="51120" anchor="ctr" anchorCtr="0" compatLnSpc="0">
              <a:noAutofit/>
            </a:bodyPr>
            <a:lstStyle/>
            <a:p>
              <a:pPr hangingPunct="0"/>
              <a:endParaRPr lang="de-CH" sz="1351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52" name="Freeform 51"/>
            <p:cNvSpPr>
              <a:spLocks noChangeAspect="1"/>
            </p:cNvSpPr>
            <p:nvPr/>
          </p:nvSpPr>
          <p:spPr>
            <a:xfrm>
              <a:off x="7847935" y="3699676"/>
              <a:ext cx="738000" cy="73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9933"/>
            </a:solidFill>
            <a:ln w="12600">
              <a:noFill/>
              <a:custDash>
                <a:ds d="197000" sp="197000"/>
              </a:custDash>
            </a:ln>
          </p:spPr>
          <p:txBody>
            <a:bodyPr vert="horz" wrap="none" lIns="96120" tIns="51120" rIns="96120" bIns="51120" anchor="ctr" anchorCtr="0" compatLnSpc="0">
              <a:noAutofit/>
            </a:bodyPr>
            <a:lstStyle/>
            <a:p>
              <a:pPr hangingPunct="0"/>
              <a:endParaRPr lang="de-CH" sz="1351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53" name="Freeform 52"/>
            <p:cNvSpPr>
              <a:spLocks noChangeAspect="1"/>
            </p:cNvSpPr>
            <p:nvPr/>
          </p:nvSpPr>
          <p:spPr>
            <a:xfrm>
              <a:off x="8382835" y="3848147"/>
              <a:ext cx="738000" cy="7380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9933"/>
            </a:solidFill>
            <a:ln w="12600">
              <a:noFill/>
              <a:custDash>
                <a:ds d="197000" sp="197000"/>
              </a:custDash>
            </a:ln>
          </p:spPr>
          <p:txBody>
            <a:bodyPr vert="horz" wrap="none" lIns="96120" tIns="51120" rIns="96120" bIns="51120" anchor="ctr" anchorCtr="0" compatLnSpc="0">
              <a:noAutofit/>
            </a:bodyPr>
            <a:lstStyle/>
            <a:p>
              <a:pPr hangingPunct="0"/>
              <a:endParaRPr lang="de-CH" sz="1351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8165543" y="3774613"/>
              <a:ext cx="739584" cy="73958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EBD6"/>
            </a:solidFill>
            <a:ln w="9525">
              <a:noFill/>
              <a:custDash>
                <a:ds d="197000" sp="197000"/>
              </a:custDash>
            </a:ln>
          </p:spPr>
          <p:txBody>
            <a:bodyPr vert="horz" wrap="none" lIns="96120" tIns="51120" rIns="96120" bIns="5112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8511218" y="4120287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CDE0DC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8197698" y="4047936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CDE0DC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8728270" y="4192638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CDE0DC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8052997" y="3822845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1D76B3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8004763" y="4305183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1D76B3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>
              <a:off x="8969438" y="4096170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1D76B3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7731599" y="4305344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7892459" y="3774853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8326723" y="3654429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9178612" y="4345539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9234965" y="3887398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8969679" y="3774853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96040" y="4164019"/>
              <a:ext cx="280439" cy="283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algn="ctr" hangingPunct="0"/>
              <a:r>
                <a:rPr lang="de-CH" sz="1050" b="1" dirty="0">
                  <a:latin typeface="LM Sans 10" panose="00000500000000000000" pitchFamily="50" charset="0"/>
                  <a:ea typeface="Microsoft YaHei" pitchFamily="2"/>
                  <a:cs typeface="Mangal" pitchFamily="2"/>
                </a:rPr>
                <a:t>A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090939" y="4578508"/>
              <a:ext cx="280439" cy="283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="t" anchorCtr="0" compatLnSpc="0">
              <a:spAutoFit/>
            </a:bodyPr>
            <a:lstStyle/>
            <a:p>
              <a:pPr algn="ctr" hangingPunct="0"/>
              <a:r>
                <a:rPr lang="de-CH" sz="1050" b="1" dirty="0">
                  <a:latin typeface="LM Sans 10" panose="00000500000000000000" pitchFamily="50" charset="0"/>
                  <a:ea typeface="Microsoft YaHei" pitchFamily="2"/>
                  <a:cs typeface="Mangal" pitchFamily="2"/>
                </a:rPr>
                <a:t>B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8205898" y="4538474"/>
              <a:ext cx="48234" cy="4823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prstDash val="solid"/>
            </a:ln>
          </p:spPr>
          <p:txBody>
            <a:bodyPr vert="horz" wrap="none" lIns="99360" tIns="54360" rIns="99360" bIns="54360" anchor="t" anchorCtr="0" compatLnSpc="0">
              <a:noAutofit/>
            </a:bodyPr>
            <a:lstStyle/>
            <a:p>
              <a:pPr algn="ctr" hangingPunct="0"/>
              <a:endParaRPr lang="de-CH" sz="1050" dirty="0">
                <a:latin typeface="LM Sans 10" panose="00000500000000000000" pitchFamily="2" charset="0"/>
                <a:ea typeface="Microsoft YaHei" pitchFamily="2"/>
                <a:cs typeface="Mangal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1233662" y="1100603"/>
            <a:ext cx="3157511" cy="1671823"/>
            <a:chOff x="1582122" y="3119902"/>
            <a:chExt cx="3991923" cy="2113612"/>
          </a:xfrm>
        </p:grpSpPr>
        <p:sp>
          <p:nvSpPr>
            <p:cNvPr id="67" name="Rectangle 66"/>
            <p:cNvSpPr/>
            <p:nvPr/>
          </p:nvSpPr>
          <p:spPr>
            <a:xfrm>
              <a:off x="3559459" y="3119903"/>
              <a:ext cx="336277" cy="156243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234707" y="3119903"/>
              <a:ext cx="336277" cy="156243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885947" y="3119902"/>
              <a:ext cx="336277" cy="156243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927350" y="3163570"/>
              <a:ext cx="252000" cy="252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Tx</a:t>
              </a:r>
              <a:endParaRPr lang="en-US" sz="6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00862" y="3163570"/>
              <a:ext cx="252000" cy="252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Tx</a:t>
              </a:r>
              <a:endParaRPr lang="en-US" sz="6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62630" y="3555047"/>
              <a:ext cx="252000" cy="252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Tx</a:t>
              </a:r>
              <a:endParaRPr lang="en-US" sz="6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936142" y="3555047"/>
              <a:ext cx="252000" cy="252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Tx</a:t>
              </a:r>
              <a:endParaRPr lang="en-US" sz="6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97910" y="3946524"/>
              <a:ext cx="252000" cy="252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Tx</a:t>
              </a:r>
              <a:endParaRPr lang="en-US" sz="6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271422" y="3946524"/>
              <a:ext cx="252000" cy="252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Tx</a:t>
              </a:r>
              <a:endParaRPr lang="en-US" sz="6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6142" y="4338001"/>
              <a:ext cx="252000" cy="252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Tx</a:t>
              </a:r>
              <a:endParaRPr lang="en-US" sz="6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09654" y="4338001"/>
              <a:ext cx="252000" cy="252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Tx</a:t>
              </a:r>
              <a:endParaRPr lang="en-US" sz="6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927350" y="3163570"/>
              <a:ext cx="1596072" cy="1426431"/>
              <a:chOff x="2927350" y="960120"/>
              <a:chExt cx="1596072" cy="1426431"/>
            </a:xfrm>
            <a:solidFill>
              <a:srgbClr val="FF9933"/>
            </a:solidFill>
          </p:grpSpPr>
          <p:sp>
            <p:nvSpPr>
              <p:cNvPr id="56" name="Rectangle 55"/>
              <p:cNvSpPr/>
              <p:nvPr/>
            </p:nvSpPr>
            <p:spPr>
              <a:xfrm>
                <a:off x="3262630" y="960120"/>
                <a:ext cx="252000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R</a:t>
                </a:r>
                <a:r>
                  <a:rPr lang="en-US" sz="9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x</a:t>
                </a:r>
                <a:endParaRPr lang="en-US" sz="6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3597910" y="1351597"/>
                <a:ext cx="252000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R</a:t>
                </a:r>
                <a:r>
                  <a:rPr lang="en-US" sz="9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x</a:t>
                </a:r>
                <a:endParaRPr lang="en-US" sz="6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927350" y="1351597"/>
                <a:ext cx="252000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R</a:t>
                </a:r>
                <a:r>
                  <a:rPr lang="en-US" sz="9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x</a:t>
                </a:r>
                <a:endParaRPr lang="en-US" sz="6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933190" y="1743074"/>
                <a:ext cx="252000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R</a:t>
                </a:r>
                <a:r>
                  <a:rPr lang="en-US" sz="9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x</a:t>
                </a:r>
                <a:endParaRPr lang="en-US" sz="6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262630" y="1743074"/>
                <a:ext cx="252000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R</a:t>
                </a:r>
                <a:r>
                  <a:rPr lang="en-US" sz="9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x</a:t>
                </a:r>
                <a:endParaRPr lang="en-US" sz="6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271422" y="2134551"/>
                <a:ext cx="252000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R</a:t>
                </a:r>
                <a:r>
                  <a:rPr lang="en-US" sz="9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x</a:t>
                </a:r>
                <a:endParaRPr lang="en-US" sz="6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600862" y="2134551"/>
                <a:ext cx="252000" cy="252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R</a:t>
                </a:r>
                <a:r>
                  <a:rPr lang="en-US" sz="9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x</a:t>
                </a:r>
                <a:endParaRPr lang="en-US" sz="6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2728276" y="3807047"/>
              <a:ext cx="2376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2728276" y="4590001"/>
              <a:ext cx="2376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2728276" y="4198524"/>
              <a:ext cx="2376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728276" y="3415570"/>
              <a:ext cx="2376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261947" y="4497668"/>
              <a:ext cx="312098" cy="2042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latin typeface="LM Sans 10" panose="00000500000000000000" pitchFamily="50" charset="0"/>
                </a:rPr>
                <a:t>time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582122" y="3588715"/>
              <a:ext cx="1059921" cy="2042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050" dirty="0" smtClean="0">
                  <a:latin typeface="LM Sans 10" panose="00000500000000000000" pitchFamily="50" charset="0"/>
                </a:rPr>
                <a:t>1-hop receivers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80670" y="3197237"/>
              <a:ext cx="561373" cy="2042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050" dirty="0" smtClean="0">
                  <a:latin typeface="LM Sans 10" panose="00000500000000000000" pitchFamily="50" charset="0"/>
                </a:rPr>
                <a:t>Initiator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82122" y="3980191"/>
              <a:ext cx="1059921" cy="2042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050" dirty="0">
                  <a:latin typeface="LM Sans 10" panose="00000500000000000000" pitchFamily="50" charset="0"/>
                </a:rPr>
                <a:t>2</a:t>
              </a:r>
              <a:r>
                <a:rPr lang="en-US" sz="1050" dirty="0" smtClean="0">
                  <a:latin typeface="LM Sans 10" panose="00000500000000000000" pitchFamily="50" charset="0"/>
                </a:rPr>
                <a:t>-hop receivers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82122" y="4371668"/>
              <a:ext cx="1059921" cy="2042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050" dirty="0">
                  <a:latin typeface="LM Sans 10" panose="00000500000000000000" pitchFamily="50" charset="0"/>
                </a:rPr>
                <a:t>3</a:t>
              </a:r>
              <a:r>
                <a:rPr lang="en-US" sz="1050" dirty="0" smtClean="0">
                  <a:latin typeface="LM Sans 10" panose="00000500000000000000" pitchFamily="50" charset="0"/>
                </a:rPr>
                <a:t>-hop receivers</a:t>
              </a: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2885947" y="4754883"/>
              <a:ext cx="2019735" cy="478631"/>
              <a:chOff x="2885947" y="4662488"/>
              <a:chExt cx="2019735" cy="4786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/>
                  <p:cNvSpPr/>
                  <p:nvPr/>
                </p:nvSpPr>
                <p:spPr>
                  <a:xfrm>
                    <a:off x="2885947" y="4662488"/>
                    <a:ext cx="2019735" cy="4786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𝑓𝑙𝑜𝑜𝑑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3" name="Rectangle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5947" y="4662488"/>
                    <a:ext cx="2019735" cy="47863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153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Arrow Connector 71"/>
              <p:cNvCxnSpPr>
                <a:stCxn id="73" idx="1"/>
                <a:endCxn id="73" idx="3"/>
              </p:cNvCxnSpPr>
              <p:nvPr/>
            </p:nvCxnSpPr>
            <p:spPr>
              <a:xfrm>
                <a:off x="2885947" y="4901804"/>
                <a:ext cx="201973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2885947" y="4443036"/>
              <a:ext cx="336277" cy="478631"/>
              <a:chOff x="5740645" y="4556334"/>
              <a:chExt cx="1978332" cy="4786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Rectangle 77"/>
                  <p:cNvSpPr/>
                  <p:nvPr/>
                </p:nvSpPr>
                <p:spPr>
                  <a:xfrm>
                    <a:off x="5740645" y="4556334"/>
                    <a:ext cx="1978332" cy="4786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b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05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h𝑜𝑝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78" name="Rectangle 7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0645" y="4556334"/>
                    <a:ext cx="1978332" cy="4786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364" b="-102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9" name="Straight Arrow Connector 78"/>
              <p:cNvCxnSpPr>
                <a:endCxn id="78" idx="3"/>
              </p:cNvCxnSpPr>
              <p:nvPr/>
            </p:nvCxnSpPr>
            <p:spPr>
              <a:xfrm>
                <a:off x="5740645" y="4795649"/>
                <a:ext cx="1978332" cy="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138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>
            <a:stCxn id="245" idx="2"/>
            <a:endCxn id="264" idx="0"/>
          </p:cNvCxnSpPr>
          <p:nvPr/>
        </p:nvCxnSpPr>
        <p:spPr>
          <a:xfrm flipH="1">
            <a:off x="3269393" y="2666193"/>
            <a:ext cx="1" cy="235142"/>
          </a:xfrm>
          <a:prstGeom prst="line">
            <a:avLst/>
          </a:prstGeom>
          <a:ln w="6350" cap="rnd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52" idx="2"/>
            <a:endCxn id="157" idx="0"/>
          </p:cNvCxnSpPr>
          <p:nvPr/>
        </p:nvCxnSpPr>
        <p:spPr>
          <a:xfrm>
            <a:off x="3650301" y="2661400"/>
            <a:ext cx="2782333" cy="239935"/>
          </a:xfrm>
          <a:prstGeom prst="line">
            <a:avLst/>
          </a:prstGeom>
          <a:ln w="6350" cap="rnd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108546" y="2522465"/>
            <a:ext cx="354860" cy="1453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78448" y="2522465"/>
            <a:ext cx="992787" cy="1453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LM Sans 10" panose="00000500000000000000" pitchFamily="50" charset="0"/>
              </a:rPr>
              <a:t>sleep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43728" y="2563996"/>
            <a:ext cx="32543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0" dirty="0" smtClean="0">
                <a:latin typeface="LM Sans 10" panose="00000500000000000000" pitchFamily="50" charset="0"/>
              </a:rPr>
              <a:t>time</a:t>
            </a:r>
            <a:endParaRPr lang="en-US" sz="1050" dirty="0">
              <a:latin typeface="LM Sans 10" panose="00000500000000000000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8203" y="2460169"/>
            <a:ext cx="383180" cy="207654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k</a:t>
            </a:r>
            <a:endParaRPr lang="en-US" sz="105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2718544" y="2474554"/>
            <a:ext cx="4328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>
                <a:latin typeface="LM Sans 10" panose="00000500000000000000" pitchFamily="50" charset="0"/>
              </a:rPr>
              <a:t>Rounds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698300" y="2460169"/>
            <a:ext cx="383180" cy="207654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k+1</a:t>
            </a:r>
            <a:endParaRPr lang="en-US" sz="105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3134172" y="2482769"/>
            <a:ext cx="270443" cy="183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3599214" y="2477976"/>
            <a:ext cx="102174" cy="183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2718544" y="2906932"/>
            <a:ext cx="2885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>
                <a:latin typeface="LM Sans 10" panose="00000500000000000000" pitchFamily="50" charset="0"/>
              </a:rPr>
              <a:t>Slots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2718544" y="3734920"/>
            <a:ext cx="3735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>
                <a:latin typeface="LM Sans 10" panose="00000500000000000000" pitchFamily="50" charset="0"/>
              </a:rPr>
              <a:t>Glossy</a:t>
            </a:r>
            <a:br>
              <a:rPr lang="en-US" sz="1100" dirty="0" smtClean="0">
                <a:latin typeface="LM Sans 10" panose="00000500000000000000" pitchFamily="50" charset="0"/>
              </a:rPr>
            </a:br>
            <a:r>
              <a:rPr lang="en-US" sz="1100" dirty="0" smtClean="0">
                <a:latin typeface="LM Sans 10" panose="00000500000000000000" pitchFamily="50" charset="0"/>
              </a:rPr>
              <a:t>floods</a:t>
            </a:r>
          </a:p>
        </p:txBody>
      </p:sp>
      <p:cxnSp>
        <p:nvCxnSpPr>
          <p:cNvPr id="272" name="Straight Connector 271"/>
          <p:cNvCxnSpPr>
            <a:stCxn id="264" idx="2"/>
            <a:endCxn id="54" idx="0"/>
          </p:cNvCxnSpPr>
          <p:nvPr/>
        </p:nvCxnSpPr>
        <p:spPr>
          <a:xfrm flipH="1">
            <a:off x="3268203" y="3108989"/>
            <a:ext cx="1190" cy="263647"/>
          </a:xfrm>
          <a:prstGeom prst="line">
            <a:avLst/>
          </a:prstGeom>
          <a:ln w="6350" cap="rnd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54" idx="2"/>
            <a:endCxn id="53" idx="1"/>
          </p:cNvCxnSpPr>
          <p:nvPr/>
        </p:nvCxnSpPr>
        <p:spPr>
          <a:xfrm>
            <a:off x="3983879" y="3108989"/>
            <a:ext cx="652324" cy="263646"/>
          </a:xfrm>
          <a:prstGeom prst="line">
            <a:avLst/>
          </a:prstGeom>
          <a:ln w="6350" cap="rnd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>
            <a:stCxn id="161" idx="2"/>
            <a:endCxn id="89" idx="0"/>
          </p:cNvCxnSpPr>
          <p:nvPr/>
        </p:nvCxnSpPr>
        <p:spPr>
          <a:xfrm>
            <a:off x="4347483" y="3108989"/>
            <a:ext cx="353515" cy="263647"/>
          </a:xfrm>
          <a:prstGeom prst="line">
            <a:avLst/>
          </a:prstGeom>
          <a:ln w="6350" cap="rnd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155" idx="2"/>
            <a:endCxn id="82" idx="1"/>
          </p:cNvCxnSpPr>
          <p:nvPr/>
        </p:nvCxnSpPr>
        <p:spPr>
          <a:xfrm>
            <a:off x="5064244" y="3108989"/>
            <a:ext cx="1004753" cy="263646"/>
          </a:xfrm>
          <a:prstGeom prst="line">
            <a:avLst/>
          </a:prstGeom>
          <a:ln w="6350" cap="rnd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>
            <a:stCxn id="156" idx="2"/>
            <a:endCxn id="114" idx="0"/>
          </p:cNvCxnSpPr>
          <p:nvPr/>
        </p:nvCxnSpPr>
        <p:spPr>
          <a:xfrm>
            <a:off x="5716486" y="3108989"/>
            <a:ext cx="417305" cy="263647"/>
          </a:xfrm>
          <a:prstGeom prst="line">
            <a:avLst/>
          </a:prstGeom>
          <a:ln w="6350" cap="rnd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157" idx="2"/>
            <a:endCxn id="121" idx="1"/>
          </p:cNvCxnSpPr>
          <p:nvPr/>
        </p:nvCxnSpPr>
        <p:spPr>
          <a:xfrm>
            <a:off x="6432634" y="3108989"/>
            <a:ext cx="1069156" cy="263646"/>
          </a:xfrm>
          <a:prstGeom prst="line">
            <a:avLst/>
          </a:prstGeom>
          <a:ln w="6350" cap="rnd">
            <a:solidFill>
              <a:srgbClr val="7070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46211" y="2885442"/>
            <a:ext cx="88308" cy="16158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x-none" sz="1050" dirty="0">
                <a:latin typeface="LM Sans 10" panose="00000500000000000000" pitchFamily="50" charset="0"/>
              </a:rPr>
              <a:t>…</a:t>
            </a:r>
            <a:endParaRPr lang="en-US" sz="1050" dirty="0">
              <a:latin typeface="LM Sans 10" panose="00000500000000000000" pitchFamily="50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68203" y="3372635"/>
            <a:ext cx="1368000" cy="1080001"/>
            <a:chOff x="3255140" y="3379585"/>
            <a:chExt cx="1368000" cy="1080001"/>
          </a:xfrm>
        </p:grpSpPr>
        <p:grpSp>
          <p:nvGrpSpPr>
            <p:cNvPr id="51" name="Group 50"/>
            <p:cNvGrpSpPr/>
            <p:nvPr/>
          </p:nvGrpSpPr>
          <p:grpSpPr>
            <a:xfrm>
              <a:off x="3255140" y="3379585"/>
              <a:ext cx="1368000" cy="1080001"/>
              <a:chOff x="9082909" y="2896473"/>
              <a:chExt cx="1368000" cy="1080001"/>
            </a:xfrm>
          </p:grpSpPr>
          <p:sp>
            <p:nvSpPr>
              <p:cNvPr id="52" name="Freeform 51"/>
              <p:cNvSpPr>
                <a:spLocks noChangeAspect="1"/>
              </p:cNvSpPr>
              <p:nvPr/>
            </p:nvSpPr>
            <p:spPr>
              <a:xfrm>
                <a:off x="9712667" y="3137629"/>
                <a:ext cx="738242" cy="838844"/>
              </a:xfrm>
              <a:custGeom>
                <a:avLst/>
                <a:gdLst>
                  <a:gd name="connsiteX0" fmla="*/ 520953 w 738242"/>
                  <a:gd name="connsiteY0" fmla="*/ 0 h 838844"/>
                  <a:gd name="connsiteX1" fmla="*/ 723731 w 738242"/>
                  <a:gd name="connsiteY1" fmla="*/ 40939 h 838844"/>
                  <a:gd name="connsiteX2" fmla="*/ 738242 w 738242"/>
                  <a:gd name="connsiteY2" fmla="*/ 48815 h 838844"/>
                  <a:gd name="connsiteX3" fmla="*/ 738242 w 738242"/>
                  <a:gd name="connsiteY3" fmla="*/ 838844 h 838844"/>
                  <a:gd name="connsiteX4" fmla="*/ 110932 w 738242"/>
                  <a:gd name="connsiteY4" fmla="*/ 838844 h 838844"/>
                  <a:gd name="connsiteX5" fmla="*/ 88971 w 738242"/>
                  <a:gd name="connsiteY5" fmla="*/ 812226 h 838844"/>
                  <a:gd name="connsiteX6" fmla="*/ 0 w 738242"/>
                  <a:gd name="connsiteY6" fmla="*/ 520955 h 838844"/>
                  <a:gd name="connsiteX7" fmla="*/ 520953 w 738242"/>
                  <a:gd name="connsiteY7" fmla="*/ 0 h 838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8242" h="838844">
                    <a:moveTo>
                      <a:pt x="520953" y="0"/>
                    </a:moveTo>
                    <a:cubicBezTo>
                      <a:pt x="592882" y="0"/>
                      <a:pt x="661405" y="14578"/>
                      <a:pt x="723731" y="40939"/>
                    </a:cubicBezTo>
                    <a:lnTo>
                      <a:pt x="738242" y="48815"/>
                    </a:lnTo>
                    <a:lnTo>
                      <a:pt x="738242" y="838844"/>
                    </a:lnTo>
                    <a:lnTo>
                      <a:pt x="110932" y="838844"/>
                    </a:lnTo>
                    <a:lnTo>
                      <a:pt x="88971" y="812226"/>
                    </a:lnTo>
                    <a:cubicBezTo>
                      <a:pt x="32799" y="729081"/>
                      <a:pt x="0" y="628849"/>
                      <a:pt x="0" y="520955"/>
                    </a:cubicBezTo>
                    <a:cubicBezTo>
                      <a:pt x="0" y="233239"/>
                      <a:pt x="233239" y="0"/>
                      <a:pt x="520953" y="0"/>
                    </a:cubicBezTo>
                    <a:close/>
                  </a:path>
                </a:pathLst>
              </a:custGeom>
              <a:solidFill>
                <a:srgbClr val="421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53" name="Freeform 52"/>
              <p:cNvSpPr>
                <a:spLocks noChangeAspect="1"/>
              </p:cNvSpPr>
              <p:nvPr/>
            </p:nvSpPr>
            <p:spPr>
              <a:xfrm>
                <a:off x="9567221" y="2896473"/>
                <a:ext cx="883688" cy="871326"/>
              </a:xfrm>
              <a:custGeom>
                <a:avLst/>
                <a:gdLst>
                  <a:gd name="connsiteX0" fmla="*/ 137732 w 883688"/>
                  <a:gd name="connsiteY0" fmla="*/ 0 h 871326"/>
                  <a:gd name="connsiteX1" fmla="*/ 883688 w 883688"/>
                  <a:gd name="connsiteY1" fmla="*/ 0 h 871326"/>
                  <a:gd name="connsiteX2" fmla="*/ 883688 w 883688"/>
                  <a:gd name="connsiteY2" fmla="*/ 723391 h 871326"/>
                  <a:gd name="connsiteX3" fmla="*/ 812223 w 883688"/>
                  <a:gd name="connsiteY3" fmla="*/ 782355 h 871326"/>
                  <a:gd name="connsiteX4" fmla="*/ 520953 w 883688"/>
                  <a:gd name="connsiteY4" fmla="*/ 871326 h 871326"/>
                  <a:gd name="connsiteX5" fmla="*/ 0 w 883688"/>
                  <a:gd name="connsiteY5" fmla="*/ 350371 h 871326"/>
                  <a:gd name="connsiteX6" fmla="*/ 88971 w 883688"/>
                  <a:gd name="connsiteY6" fmla="*/ 59100 h 87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3688" h="871326">
                    <a:moveTo>
                      <a:pt x="137732" y="0"/>
                    </a:moveTo>
                    <a:lnTo>
                      <a:pt x="883688" y="0"/>
                    </a:lnTo>
                    <a:lnTo>
                      <a:pt x="883688" y="723391"/>
                    </a:lnTo>
                    <a:lnTo>
                      <a:pt x="812223" y="782355"/>
                    </a:lnTo>
                    <a:cubicBezTo>
                      <a:pt x="729078" y="838527"/>
                      <a:pt x="628846" y="871326"/>
                      <a:pt x="520953" y="871326"/>
                    </a:cubicBezTo>
                    <a:cubicBezTo>
                      <a:pt x="233239" y="871326"/>
                      <a:pt x="0" y="638087"/>
                      <a:pt x="0" y="350371"/>
                    </a:cubicBezTo>
                    <a:cubicBezTo>
                      <a:pt x="0" y="242478"/>
                      <a:pt x="32799" y="142245"/>
                      <a:pt x="88971" y="59100"/>
                    </a:cubicBezTo>
                    <a:close/>
                  </a:path>
                </a:pathLst>
              </a:custGeom>
              <a:solidFill>
                <a:srgbClr val="421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54" name="Freeform 53"/>
              <p:cNvSpPr>
                <a:spLocks noChangeAspect="1"/>
              </p:cNvSpPr>
              <p:nvPr/>
            </p:nvSpPr>
            <p:spPr>
              <a:xfrm>
                <a:off x="9082909" y="2896474"/>
                <a:ext cx="864554" cy="762111"/>
              </a:xfrm>
              <a:custGeom>
                <a:avLst/>
                <a:gdLst>
                  <a:gd name="connsiteX0" fmla="*/ 0 w 864554"/>
                  <a:gd name="connsiteY0" fmla="*/ 0 h 762111"/>
                  <a:gd name="connsiteX1" fmla="*/ 802785 w 864554"/>
                  <a:gd name="connsiteY1" fmla="*/ 0 h 762111"/>
                  <a:gd name="connsiteX2" fmla="*/ 823615 w 864554"/>
                  <a:gd name="connsiteY2" fmla="*/ 38377 h 762111"/>
                  <a:gd name="connsiteX3" fmla="*/ 864554 w 864554"/>
                  <a:gd name="connsiteY3" fmla="*/ 241156 h 762111"/>
                  <a:gd name="connsiteX4" fmla="*/ 343601 w 864554"/>
                  <a:gd name="connsiteY4" fmla="*/ 762111 h 762111"/>
                  <a:gd name="connsiteX5" fmla="*/ 52331 w 864554"/>
                  <a:gd name="connsiteY5" fmla="*/ 673140 h 762111"/>
                  <a:gd name="connsiteX6" fmla="*/ 0 w 864554"/>
                  <a:gd name="connsiteY6" fmla="*/ 629963 h 76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54" h="762111">
                    <a:moveTo>
                      <a:pt x="0" y="0"/>
                    </a:moveTo>
                    <a:lnTo>
                      <a:pt x="802785" y="0"/>
                    </a:lnTo>
                    <a:lnTo>
                      <a:pt x="823615" y="38377"/>
                    </a:lnTo>
                    <a:cubicBezTo>
                      <a:pt x="849977" y="100703"/>
                      <a:pt x="864554" y="169227"/>
                      <a:pt x="864554" y="241156"/>
                    </a:cubicBezTo>
                    <a:cubicBezTo>
                      <a:pt x="864554" y="528872"/>
                      <a:pt x="631315" y="762111"/>
                      <a:pt x="343601" y="762111"/>
                    </a:cubicBezTo>
                    <a:cubicBezTo>
                      <a:pt x="235708" y="762111"/>
                      <a:pt x="135476" y="729312"/>
                      <a:pt x="52331" y="673140"/>
                    </a:cubicBezTo>
                    <a:lnTo>
                      <a:pt x="0" y="629963"/>
                    </a:lnTo>
                    <a:close/>
                  </a:path>
                </a:pathLst>
              </a:custGeom>
              <a:solidFill>
                <a:srgbClr val="421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55" name="Freeform 54"/>
              <p:cNvSpPr>
                <a:spLocks noChangeAspect="1"/>
              </p:cNvSpPr>
              <p:nvPr/>
            </p:nvSpPr>
            <p:spPr>
              <a:xfrm>
                <a:off x="9521238" y="2896473"/>
                <a:ext cx="929671" cy="916548"/>
              </a:xfrm>
              <a:custGeom>
                <a:avLst/>
                <a:gdLst>
                  <a:gd name="connsiteX0" fmla="*/ 185577 w 929671"/>
                  <a:gd name="connsiteY0" fmla="*/ 0 h 916548"/>
                  <a:gd name="connsiteX1" fmla="*/ 856329 w 929671"/>
                  <a:gd name="connsiteY1" fmla="*/ 0 h 916548"/>
                  <a:gd name="connsiteX2" fmla="*/ 889322 w 929671"/>
                  <a:gd name="connsiteY2" fmla="*/ 27222 h 916548"/>
                  <a:gd name="connsiteX3" fmla="*/ 929671 w 929671"/>
                  <a:gd name="connsiteY3" fmla="*/ 76125 h 916548"/>
                  <a:gd name="connsiteX4" fmla="*/ 929671 w 929671"/>
                  <a:gd name="connsiteY4" fmla="*/ 715061 h 916548"/>
                  <a:gd name="connsiteX5" fmla="*/ 889322 w 929671"/>
                  <a:gd name="connsiteY5" fmla="*/ 763964 h 916548"/>
                  <a:gd name="connsiteX6" fmla="*/ 520953 w 929671"/>
                  <a:gd name="connsiteY6" fmla="*/ 916548 h 916548"/>
                  <a:gd name="connsiteX7" fmla="*/ 0 w 929671"/>
                  <a:gd name="connsiteY7" fmla="*/ 395593 h 916548"/>
                  <a:gd name="connsiteX8" fmla="*/ 152584 w 929671"/>
                  <a:gd name="connsiteY8" fmla="*/ 27222 h 91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9671" h="916548">
                    <a:moveTo>
                      <a:pt x="185577" y="0"/>
                    </a:moveTo>
                    <a:lnTo>
                      <a:pt x="856329" y="0"/>
                    </a:lnTo>
                    <a:lnTo>
                      <a:pt x="889322" y="27222"/>
                    </a:lnTo>
                    <a:lnTo>
                      <a:pt x="929671" y="76125"/>
                    </a:lnTo>
                    <a:lnTo>
                      <a:pt x="929671" y="715061"/>
                    </a:lnTo>
                    <a:lnTo>
                      <a:pt x="889322" y="763964"/>
                    </a:lnTo>
                    <a:cubicBezTo>
                      <a:pt x="795048" y="858238"/>
                      <a:pt x="664810" y="916548"/>
                      <a:pt x="520953" y="916548"/>
                    </a:cubicBezTo>
                    <a:cubicBezTo>
                      <a:pt x="233239" y="916548"/>
                      <a:pt x="0" y="683309"/>
                      <a:pt x="0" y="395593"/>
                    </a:cubicBezTo>
                    <a:cubicBezTo>
                      <a:pt x="0" y="251735"/>
                      <a:pt x="58310" y="121496"/>
                      <a:pt x="152584" y="27222"/>
                    </a:cubicBezTo>
                    <a:close/>
                  </a:path>
                </a:pathLst>
              </a:custGeom>
              <a:solidFill>
                <a:srgbClr val="AA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56" name="Freeform 55"/>
              <p:cNvSpPr>
                <a:spLocks noChangeAspect="1"/>
              </p:cNvSpPr>
              <p:nvPr/>
            </p:nvSpPr>
            <p:spPr>
              <a:xfrm>
                <a:off x="9082909" y="2927614"/>
                <a:ext cx="830513" cy="1041910"/>
              </a:xfrm>
              <a:custGeom>
                <a:avLst/>
                <a:gdLst>
                  <a:gd name="connsiteX0" fmla="*/ 309560 w 830513"/>
                  <a:gd name="connsiteY0" fmla="*/ 0 h 1041910"/>
                  <a:gd name="connsiteX1" fmla="*/ 830513 w 830513"/>
                  <a:gd name="connsiteY1" fmla="*/ 520955 h 1041910"/>
                  <a:gd name="connsiteX2" fmla="*/ 309560 w 830513"/>
                  <a:gd name="connsiteY2" fmla="*/ 1041910 h 1041910"/>
                  <a:gd name="connsiteX3" fmla="*/ 18290 w 830513"/>
                  <a:gd name="connsiteY3" fmla="*/ 952939 h 1041910"/>
                  <a:gd name="connsiteX4" fmla="*/ 0 w 830513"/>
                  <a:gd name="connsiteY4" fmla="*/ 937848 h 1041910"/>
                  <a:gd name="connsiteX5" fmla="*/ 0 w 830513"/>
                  <a:gd name="connsiteY5" fmla="*/ 104062 h 1041910"/>
                  <a:gd name="connsiteX6" fmla="*/ 18290 w 830513"/>
                  <a:gd name="connsiteY6" fmla="*/ 88971 h 1041910"/>
                  <a:gd name="connsiteX7" fmla="*/ 309560 w 830513"/>
                  <a:gd name="connsiteY7" fmla="*/ 0 h 10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513" h="1041910">
                    <a:moveTo>
                      <a:pt x="309560" y="0"/>
                    </a:moveTo>
                    <a:cubicBezTo>
                      <a:pt x="597274" y="0"/>
                      <a:pt x="830513" y="233239"/>
                      <a:pt x="830513" y="520955"/>
                    </a:cubicBezTo>
                    <a:cubicBezTo>
                      <a:pt x="830513" y="808671"/>
                      <a:pt x="597274" y="1041910"/>
                      <a:pt x="309560" y="1041910"/>
                    </a:cubicBezTo>
                    <a:cubicBezTo>
                      <a:pt x="201667" y="1041910"/>
                      <a:pt x="101435" y="1009111"/>
                      <a:pt x="18290" y="952939"/>
                    </a:cubicBezTo>
                    <a:lnTo>
                      <a:pt x="0" y="937848"/>
                    </a:lnTo>
                    <a:lnTo>
                      <a:pt x="0" y="104062"/>
                    </a:lnTo>
                    <a:lnTo>
                      <a:pt x="18290" y="88971"/>
                    </a:lnTo>
                    <a:cubicBezTo>
                      <a:pt x="101435" y="32799"/>
                      <a:pt x="201667" y="0"/>
                      <a:pt x="309560" y="0"/>
                    </a:cubicBezTo>
                    <a:close/>
                  </a:path>
                </a:pathLst>
              </a:custGeom>
              <a:solidFill>
                <a:srgbClr val="AA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57" name="Freeform 56"/>
              <p:cNvSpPr>
                <a:spLocks noChangeAspect="1"/>
              </p:cNvSpPr>
              <p:nvPr/>
            </p:nvSpPr>
            <p:spPr>
              <a:xfrm>
                <a:off x="9082909" y="3303593"/>
                <a:ext cx="824649" cy="672880"/>
              </a:xfrm>
              <a:custGeom>
                <a:avLst/>
                <a:gdLst>
                  <a:gd name="connsiteX0" fmla="*/ 303696 w 824649"/>
                  <a:gd name="connsiteY0" fmla="*/ 0 h 672880"/>
                  <a:gd name="connsiteX1" fmla="*/ 824649 w 824649"/>
                  <a:gd name="connsiteY1" fmla="*/ 520955 h 672880"/>
                  <a:gd name="connsiteX2" fmla="*/ 814065 w 824649"/>
                  <a:gd name="connsiteY2" fmla="*/ 625946 h 672880"/>
                  <a:gd name="connsiteX3" fmla="*/ 799496 w 824649"/>
                  <a:gd name="connsiteY3" fmla="*/ 672880 h 672880"/>
                  <a:gd name="connsiteX4" fmla="*/ 0 w 824649"/>
                  <a:gd name="connsiteY4" fmla="*/ 672880 h 672880"/>
                  <a:gd name="connsiteX5" fmla="*/ 0 w 824649"/>
                  <a:gd name="connsiteY5" fmla="*/ 99224 h 672880"/>
                  <a:gd name="connsiteX6" fmla="*/ 12426 w 824649"/>
                  <a:gd name="connsiteY6" fmla="*/ 88971 h 672880"/>
                  <a:gd name="connsiteX7" fmla="*/ 303696 w 824649"/>
                  <a:gd name="connsiteY7" fmla="*/ 0 h 67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4649" h="672880">
                    <a:moveTo>
                      <a:pt x="303696" y="0"/>
                    </a:moveTo>
                    <a:cubicBezTo>
                      <a:pt x="591410" y="0"/>
                      <a:pt x="824649" y="233239"/>
                      <a:pt x="824649" y="520955"/>
                    </a:cubicBezTo>
                    <a:cubicBezTo>
                      <a:pt x="824649" y="556920"/>
                      <a:pt x="821005" y="592033"/>
                      <a:pt x="814065" y="625946"/>
                    </a:cubicBezTo>
                    <a:lnTo>
                      <a:pt x="799496" y="672880"/>
                    </a:lnTo>
                    <a:lnTo>
                      <a:pt x="0" y="672880"/>
                    </a:lnTo>
                    <a:lnTo>
                      <a:pt x="0" y="99224"/>
                    </a:lnTo>
                    <a:lnTo>
                      <a:pt x="12426" y="88971"/>
                    </a:lnTo>
                    <a:cubicBezTo>
                      <a:pt x="95571" y="32799"/>
                      <a:pt x="195803" y="0"/>
                      <a:pt x="303696" y="0"/>
                    </a:cubicBezTo>
                    <a:close/>
                  </a:path>
                </a:pathLst>
              </a:custGeom>
              <a:solidFill>
                <a:srgbClr val="AA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58" name="Freeform 57"/>
              <p:cNvSpPr>
                <a:spLocks noChangeAspect="1"/>
              </p:cNvSpPr>
              <p:nvPr/>
            </p:nvSpPr>
            <p:spPr>
              <a:xfrm>
                <a:off x="9245910" y="3030125"/>
                <a:ext cx="1041906" cy="946349"/>
              </a:xfrm>
              <a:custGeom>
                <a:avLst/>
                <a:gdLst>
                  <a:gd name="connsiteX0" fmla="*/ 520953 w 1041906"/>
                  <a:gd name="connsiteY0" fmla="*/ 0 h 946349"/>
                  <a:gd name="connsiteX1" fmla="*/ 1041906 w 1041906"/>
                  <a:gd name="connsiteY1" fmla="*/ 520955 h 946349"/>
                  <a:gd name="connsiteX2" fmla="*/ 889322 w 1041906"/>
                  <a:gd name="connsiteY2" fmla="*/ 889326 h 946349"/>
                  <a:gd name="connsiteX3" fmla="*/ 820210 w 1041906"/>
                  <a:gd name="connsiteY3" fmla="*/ 946349 h 946349"/>
                  <a:gd name="connsiteX4" fmla="*/ 221696 w 1041906"/>
                  <a:gd name="connsiteY4" fmla="*/ 946349 h 946349"/>
                  <a:gd name="connsiteX5" fmla="*/ 152584 w 1041906"/>
                  <a:gd name="connsiteY5" fmla="*/ 889326 h 946349"/>
                  <a:gd name="connsiteX6" fmla="*/ 0 w 1041906"/>
                  <a:gd name="connsiteY6" fmla="*/ 520955 h 946349"/>
                  <a:gd name="connsiteX7" fmla="*/ 520953 w 1041906"/>
                  <a:gd name="connsiteY7" fmla="*/ 0 h 946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1906" h="946349">
                    <a:moveTo>
                      <a:pt x="520953" y="0"/>
                    </a:moveTo>
                    <a:cubicBezTo>
                      <a:pt x="808667" y="0"/>
                      <a:pt x="1041906" y="233239"/>
                      <a:pt x="1041906" y="520955"/>
                    </a:cubicBezTo>
                    <a:cubicBezTo>
                      <a:pt x="1041906" y="664813"/>
                      <a:pt x="983596" y="795052"/>
                      <a:pt x="889322" y="889326"/>
                    </a:cubicBezTo>
                    <a:lnTo>
                      <a:pt x="820210" y="946349"/>
                    </a:lnTo>
                    <a:lnTo>
                      <a:pt x="221696" y="946349"/>
                    </a:lnTo>
                    <a:lnTo>
                      <a:pt x="152584" y="889326"/>
                    </a:lnTo>
                    <a:cubicBezTo>
                      <a:pt x="58310" y="795052"/>
                      <a:pt x="0" y="664813"/>
                      <a:pt x="0" y="520955"/>
                    </a:cubicBezTo>
                    <a:cubicBezTo>
                      <a:pt x="0" y="233239"/>
                      <a:pt x="233239" y="0"/>
                      <a:pt x="520953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59" name="Freeform 58"/>
              <p:cNvSpPr>
                <a:spLocks noChangeAspect="1"/>
              </p:cNvSpPr>
              <p:nvPr/>
            </p:nvSpPr>
            <p:spPr>
              <a:xfrm>
                <a:off x="9444336" y="3345545"/>
                <a:ext cx="1006573" cy="630929"/>
              </a:xfrm>
              <a:custGeom>
                <a:avLst/>
                <a:gdLst>
                  <a:gd name="connsiteX0" fmla="*/ 520953 w 1006573"/>
                  <a:gd name="connsiteY0" fmla="*/ 0 h 630929"/>
                  <a:gd name="connsiteX1" fmla="*/ 1000967 w 1006573"/>
                  <a:gd name="connsiteY1" fmla="*/ 318176 h 630929"/>
                  <a:gd name="connsiteX2" fmla="*/ 1006573 w 1006573"/>
                  <a:gd name="connsiteY2" fmla="*/ 336236 h 630929"/>
                  <a:gd name="connsiteX3" fmla="*/ 1006573 w 1006573"/>
                  <a:gd name="connsiteY3" fmla="*/ 630929 h 630929"/>
                  <a:gd name="connsiteX4" fmla="*/ 12131 w 1006573"/>
                  <a:gd name="connsiteY4" fmla="*/ 630929 h 630929"/>
                  <a:gd name="connsiteX5" fmla="*/ 10584 w 1006573"/>
                  <a:gd name="connsiteY5" fmla="*/ 625946 h 630929"/>
                  <a:gd name="connsiteX6" fmla="*/ 0 w 1006573"/>
                  <a:gd name="connsiteY6" fmla="*/ 520955 h 630929"/>
                  <a:gd name="connsiteX7" fmla="*/ 520953 w 1006573"/>
                  <a:gd name="connsiteY7" fmla="*/ 0 h 630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6573" h="630929">
                    <a:moveTo>
                      <a:pt x="520953" y="0"/>
                    </a:moveTo>
                    <a:cubicBezTo>
                      <a:pt x="736738" y="0"/>
                      <a:pt x="921882" y="131197"/>
                      <a:pt x="1000967" y="318176"/>
                    </a:cubicBezTo>
                    <a:lnTo>
                      <a:pt x="1006573" y="336236"/>
                    </a:lnTo>
                    <a:lnTo>
                      <a:pt x="1006573" y="630929"/>
                    </a:lnTo>
                    <a:lnTo>
                      <a:pt x="12131" y="630929"/>
                    </a:lnTo>
                    <a:lnTo>
                      <a:pt x="10584" y="625946"/>
                    </a:lnTo>
                    <a:cubicBezTo>
                      <a:pt x="3644" y="592033"/>
                      <a:pt x="0" y="556920"/>
                      <a:pt x="0" y="520955"/>
                    </a:cubicBezTo>
                    <a:cubicBezTo>
                      <a:pt x="0" y="233239"/>
                      <a:pt x="233239" y="0"/>
                      <a:pt x="520953" y="0"/>
                    </a:cubicBezTo>
                    <a:close/>
                  </a:path>
                </a:pathLst>
              </a:custGeom>
              <a:solidFill>
                <a:srgbClr val="FFEB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9187192" y="2960152"/>
                <a:ext cx="1194930" cy="973182"/>
                <a:chOff x="7057686" y="2361921"/>
                <a:chExt cx="2890113" cy="2353771"/>
              </a:xfrm>
            </p:grpSpPr>
            <p:sp>
              <p:nvSpPr>
                <p:cNvPr id="61" name="Oval 60"/>
                <p:cNvSpPr>
                  <a:spLocks noChangeAspect="1"/>
                </p:cNvSpPr>
                <p:nvPr/>
              </p:nvSpPr>
              <p:spPr>
                <a:xfrm>
                  <a:off x="7057686" y="2894500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62" name="Oval 61"/>
                <p:cNvSpPr>
                  <a:spLocks noChangeAspect="1"/>
                </p:cNvSpPr>
                <p:nvPr/>
              </p:nvSpPr>
              <p:spPr>
                <a:xfrm>
                  <a:off x="8087700" y="2366350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63" name="Oval 62"/>
                <p:cNvSpPr>
                  <a:spLocks noChangeAspect="1"/>
                </p:cNvSpPr>
                <p:nvPr/>
              </p:nvSpPr>
              <p:spPr>
                <a:xfrm>
                  <a:off x="7427550" y="3422650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64" name="Oval 63"/>
                <p:cNvSpPr>
                  <a:spLocks noChangeAspect="1"/>
                </p:cNvSpPr>
                <p:nvPr/>
              </p:nvSpPr>
              <p:spPr>
                <a:xfrm>
                  <a:off x="8831625" y="4499692"/>
                  <a:ext cx="216000" cy="216000"/>
                </a:xfrm>
                <a:prstGeom prst="ellipse">
                  <a:avLst/>
                </a:prstGeom>
                <a:solidFill>
                  <a:srgbClr val="1D76B3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65" name="Oval 64"/>
                <p:cNvSpPr>
                  <a:spLocks noChangeAspect="1"/>
                </p:cNvSpPr>
                <p:nvPr/>
              </p:nvSpPr>
              <p:spPr>
                <a:xfrm>
                  <a:off x="8265221" y="367825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66" name="Oval 65"/>
                <p:cNvSpPr>
                  <a:spLocks noChangeAspect="1"/>
                </p:cNvSpPr>
                <p:nvPr/>
              </p:nvSpPr>
              <p:spPr>
                <a:xfrm>
                  <a:off x="9731799" y="323828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9011625" y="3062650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68" name="Oval 67"/>
                <p:cNvSpPr>
                  <a:spLocks noChangeAspect="1"/>
                </p:cNvSpPr>
                <p:nvPr/>
              </p:nvSpPr>
              <p:spPr>
                <a:xfrm>
                  <a:off x="7445763" y="431969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cxnSp>
              <p:nvCxnSpPr>
                <p:cNvPr id="69" name="Straight Connector 68"/>
                <p:cNvCxnSpPr>
                  <a:stCxn id="62" idx="5"/>
                  <a:endCxn id="67" idx="1"/>
                </p:cNvCxnSpPr>
                <p:nvPr/>
              </p:nvCxnSpPr>
              <p:spPr>
                <a:xfrm>
                  <a:off x="8272068" y="2550718"/>
                  <a:ext cx="771189" cy="54356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0" name="Straight Connector 69"/>
                <p:cNvCxnSpPr>
                  <a:stCxn id="62" idx="3"/>
                  <a:endCxn id="63" idx="7"/>
                </p:cNvCxnSpPr>
                <p:nvPr/>
              </p:nvCxnSpPr>
              <p:spPr>
                <a:xfrm flipH="1">
                  <a:off x="7611918" y="2550718"/>
                  <a:ext cx="507414" cy="90356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1" name="Straight Connector 70"/>
                <p:cNvCxnSpPr>
                  <a:stCxn id="62" idx="2"/>
                  <a:endCxn id="61" idx="7"/>
                </p:cNvCxnSpPr>
                <p:nvPr/>
              </p:nvCxnSpPr>
              <p:spPr>
                <a:xfrm flipH="1">
                  <a:off x="7242054" y="2474350"/>
                  <a:ext cx="845646" cy="451782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/>
                <p:cNvCxnSpPr>
                  <a:stCxn id="63" idx="1"/>
                  <a:endCxn id="61" idx="5"/>
                </p:cNvCxnSpPr>
                <p:nvPr/>
              </p:nvCxnSpPr>
              <p:spPr>
                <a:xfrm flipH="1" flipV="1">
                  <a:off x="7242054" y="3078868"/>
                  <a:ext cx="217128" cy="37541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/>
                <p:cNvCxnSpPr>
                  <a:stCxn id="63" idx="4"/>
                  <a:endCxn id="68" idx="0"/>
                </p:cNvCxnSpPr>
                <p:nvPr/>
              </p:nvCxnSpPr>
              <p:spPr>
                <a:xfrm>
                  <a:off x="7535550" y="3638650"/>
                  <a:ext cx="18213" cy="681042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4" name="Straight Connector 73"/>
                <p:cNvCxnSpPr>
                  <a:stCxn id="63" idx="5"/>
                  <a:endCxn id="65" idx="2"/>
                </p:cNvCxnSpPr>
                <p:nvPr/>
              </p:nvCxnSpPr>
              <p:spPr>
                <a:xfrm>
                  <a:off x="7611918" y="3607018"/>
                  <a:ext cx="653303" cy="17923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5" name="Straight Connector 74"/>
                <p:cNvCxnSpPr>
                  <a:stCxn id="65" idx="7"/>
                  <a:endCxn id="67" idx="3"/>
                </p:cNvCxnSpPr>
                <p:nvPr/>
              </p:nvCxnSpPr>
              <p:spPr>
                <a:xfrm flipV="1">
                  <a:off x="8449589" y="3247018"/>
                  <a:ext cx="593668" cy="462866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6" name="Straight Connector 75"/>
                <p:cNvCxnSpPr>
                  <a:stCxn id="67" idx="7"/>
                  <a:endCxn id="79" idx="3"/>
                </p:cNvCxnSpPr>
                <p:nvPr/>
              </p:nvCxnSpPr>
              <p:spPr>
                <a:xfrm flipV="1">
                  <a:off x="9195993" y="2546289"/>
                  <a:ext cx="477864" cy="547993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7" name="Straight Connector 76"/>
                <p:cNvCxnSpPr>
                  <a:stCxn id="65" idx="5"/>
                  <a:endCxn id="64" idx="1"/>
                </p:cNvCxnSpPr>
                <p:nvPr/>
              </p:nvCxnSpPr>
              <p:spPr>
                <a:xfrm>
                  <a:off x="8449589" y="3862620"/>
                  <a:ext cx="413668" cy="66870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8" name="Straight Connector 77"/>
                <p:cNvCxnSpPr>
                  <a:stCxn id="65" idx="3"/>
                  <a:endCxn id="68" idx="7"/>
                </p:cNvCxnSpPr>
                <p:nvPr/>
              </p:nvCxnSpPr>
              <p:spPr>
                <a:xfrm flipH="1">
                  <a:off x="7630131" y="3862620"/>
                  <a:ext cx="666722" cy="48870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9" name="Oval 78"/>
                <p:cNvSpPr>
                  <a:spLocks noChangeAspect="1"/>
                </p:cNvSpPr>
                <p:nvPr/>
              </p:nvSpPr>
              <p:spPr>
                <a:xfrm>
                  <a:off x="9642225" y="2361921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cxnSp>
              <p:nvCxnSpPr>
                <p:cNvPr id="80" name="Straight Connector 79"/>
                <p:cNvCxnSpPr>
                  <a:stCxn id="67" idx="6"/>
                  <a:endCxn id="66" idx="2"/>
                </p:cNvCxnSpPr>
                <p:nvPr/>
              </p:nvCxnSpPr>
              <p:spPr>
                <a:xfrm>
                  <a:off x="9227625" y="3170650"/>
                  <a:ext cx="504174" cy="175632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43" name="Rectangle 142"/>
            <p:cNvSpPr/>
            <p:nvPr/>
          </p:nvSpPr>
          <p:spPr>
            <a:xfrm>
              <a:off x="4195536" y="4278056"/>
              <a:ext cx="180000" cy="180000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N</a:t>
              </a:r>
              <a:r>
                <a:rPr lang="en-US" sz="1050" baseline="-250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>1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18306" y="2901335"/>
            <a:ext cx="816660" cy="207654"/>
            <a:chOff x="3218306" y="2901335"/>
            <a:chExt cx="816660" cy="207654"/>
          </a:xfrm>
        </p:grpSpPr>
        <p:sp>
          <p:nvSpPr>
            <p:cNvPr id="27" name="Rectangle 26"/>
            <p:cNvSpPr/>
            <p:nvPr/>
          </p:nvSpPr>
          <p:spPr>
            <a:xfrm>
              <a:off x="3268203" y="2901335"/>
              <a:ext cx="720000" cy="207654"/>
            </a:xfrm>
            <a:prstGeom prst="rect">
              <a:avLst/>
            </a:prstGeom>
            <a:solidFill>
              <a:srgbClr val="FFEBD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N</a:t>
              </a:r>
              <a:r>
                <a:rPr lang="en-US" sz="1050" baseline="-250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1</a:t>
              </a:r>
              <a:endParaRPr lang="en-US" sz="1050" baseline="-250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3218306" y="2901335"/>
              <a:ext cx="102174" cy="207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932792" y="2901335"/>
              <a:ext cx="102174" cy="207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665399" y="2901335"/>
            <a:ext cx="818322" cy="207654"/>
            <a:chOff x="5646349" y="2901335"/>
            <a:chExt cx="818322" cy="207654"/>
          </a:xfrm>
        </p:grpSpPr>
        <p:sp>
          <p:nvSpPr>
            <p:cNvPr id="28" name="Rectangle 27"/>
            <p:cNvSpPr/>
            <p:nvPr/>
          </p:nvSpPr>
          <p:spPr>
            <a:xfrm>
              <a:off x="5695780" y="2901335"/>
              <a:ext cx="720000" cy="207654"/>
            </a:xfrm>
            <a:prstGeom prst="rect">
              <a:avLst/>
            </a:prstGeom>
            <a:solidFill>
              <a:srgbClr val="FFEBD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N</a:t>
              </a:r>
              <a:r>
                <a:rPr lang="en-US" sz="1050" baseline="-250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>B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646349" y="2901335"/>
              <a:ext cx="102174" cy="207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6362497" y="2901335"/>
              <a:ext cx="102174" cy="207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296396" y="2901335"/>
            <a:ext cx="818935" cy="207654"/>
            <a:chOff x="4371805" y="2901335"/>
            <a:chExt cx="818935" cy="207654"/>
          </a:xfrm>
        </p:grpSpPr>
        <p:sp>
          <p:nvSpPr>
            <p:cNvPr id="35" name="Rectangle 34"/>
            <p:cNvSpPr/>
            <p:nvPr/>
          </p:nvSpPr>
          <p:spPr>
            <a:xfrm>
              <a:off x="4422202" y="2901335"/>
              <a:ext cx="720000" cy="207654"/>
            </a:xfrm>
            <a:prstGeom prst="rect">
              <a:avLst/>
            </a:prstGeom>
            <a:solidFill>
              <a:srgbClr val="FFEBD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N</a:t>
              </a:r>
              <a:r>
                <a:rPr lang="en-US" sz="1050" baseline="-250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2</a:t>
              </a:r>
              <a:endParaRPr lang="en-US" sz="1050" baseline="-250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5088566" y="2901335"/>
              <a:ext cx="102174" cy="207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4371805" y="2901335"/>
              <a:ext cx="102174" cy="2076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3217403" y="2667823"/>
            <a:ext cx="237600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217403" y="3108780"/>
            <a:ext cx="3276000" cy="20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268203" y="3372635"/>
            <a:ext cx="1368000" cy="108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20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00997" y="3372635"/>
            <a:ext cx="1368000" cy="1080000"/>
            <a:chOff x="4717865" y="3372635"/>
            <a:chExt cx="1368000" cy="1080000"/>
          </a:xfrm>
        </p:grpSpPr>
        <p:grpSp>
          <p:nvGrpSpPr>
            <p:cNvPr id="12" name="Group 11"/>
            <p:cNvGrpSpPr/>
            <p:nvPr/>
          </p:nvGrpSpPr>
          <p:grpSpPr>
            <a:xfrm>
              <a:off x="4717865" y="3372635"/>
              <a:ext cx="1368000" cy="1080000"/>
              <a:chOff x="4717865" y="3373363"/>
              <a:chExt cx="1368000" cy="1080000"/>
            </a:xfrm>
          </p:grpSpPr>
          <p:sp>
            <p:nvSpPr>
              <p:cNvPr id="82" name="Freeform 81"/>
              <p:cNvSpPr/>
              <p:nvPr/>
            </p:nvSpPr>
            <p:spPr>
              <a:xfrm>
                <a:off x="5062871" y="3373363"/>
                <a:ext cx="1022994" cy="943280"/>
              </a:xfrm>
              <a:custGeom>
                <a:avLst/>
                <a:gdLst>
                  <a:gd name="connsiteX0" fmla="*/ 0 w 1022994"/>
                  <a:gd name="connsiteY0" fmla="*/ 0 h 943280"/>
                  <a:gd name="connsiteX1" fmla="*/ 1022994 w 1022994"/>
                  <a:gd name="connsiteY1" fmla="*/ 0 h 943280"/>
                  <a:gd name="connsiteX2" fmla="*/ 1022994 w 1022994"/>
                  <a:gd name="connsiteY2" fmla="*/ 943280 h 943280"/>
                  <a:gd name="connsiteX3" fmla="*/ 0 w 1022994"/>
                  <a:gd name="connsiteY3" fmla="*/ 943280 h 94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2994" h="943280">
                    <a:moveTo>
                      <a:pt x="0" y="0"/>
                    </a:moveTo>
                    <a:lnTo>
                      <a:pt x="1022994" y="0"/>
                    </a:lnTo>
                    <a:lnTo>
                      <a:pt x="1022994" y="943280"/>
                    </a:lnTo>
                    <a:lnTo>
                      <a:pt x="0" y="943280"/>
                    </a:lnTo>
                    <a:close/>
                  </a:path>
                </a:pathLst>
              </a:custGeom>
              <a:solidFill>
                <a:srgbClr val="421B0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83" name="Freeform 82"/>
              <p:cNvSpPr>
                <a:spLocks noChangeAspect="1"/>
              </p:cNvSpPr>
              <p:nvPr/>
            </p:nvSpPr>
            <p:spPr>
              <a:xfrm>
                <a:off x="5277325" y="3698985"/>
                <a:ext cx="808540" cy="754378"/>
              </a:xfrm>
              <a:custGeom>
                <a:avLst/>
                <a:gdLst>
                  <a:gd name="connsiteX0" fmla="*/ 506788 w 808540"/>
                  <a:gd name="connsiteY0" fmla="*/ 0 h 754378"/>
                  <a:gd name="connsiteX1" fmla="*/ 790138 w 808540"/>
                  <a:gd name="connsiteY1" fmla="*/ 86552 h 754378"/>
                  <a:gd name="connsiteX2" fmla="*/ 808540 w 808540"/>
                  <a:gd name="connsiteY2" fmla="*/ 101735 h 754378"/>
                  <a:gd name="connsiteX3" fmla="*/ 808540 w 808540"/>
                  <a:gd name="connsiteY3" fmla="*/ 754378 h 754378"/>
                  <a:gd name="connsiteX4" fmla="*/ 67142 w 808540"/>
                  <a:gd name="connsiteY4" fmla="*/ 754378 h 754378"/>
                  <a:gd name="connsiteX5" fmla="*/ 39826 w 808540"/>
                  <a:gd name="connsiteY5" fmla="*/ 704053 h 754378"/>
                  <a:gd name="connsiteX6" fmla="*/ 0 w 808540"/>
                  <a:gd name="connsiteY6" fmla="*/ 506788 h 754378"/>
                  <a:gd name="connsiteX7" fmla="*/ 506788 w 808540"/>
                  <a:gd name="connsiteY7" fmla="*/ 0 h 754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8540" h="754378">
                    <a:moveTo>
                      <a:pt x="506788" y="0"/>
                    </a:moveTo>
                    <a:cubicBezTo>
                      <a:pt x="611747" y="0"/>
                      <a:pt x="709254" y="31907"/>
                      <a:pt x="790138" y="86552"/>
                    </a:cubicBezTo>
                    <a:lnTo>
                      <a:pt x="808540" y="101735"/>
                    </a:lnTo>
                    <a:lnTo>
                      <a:pt x="808540" y="754378"/>
                    </a:lnTo>
                    <a:lnTo>
                      <a:pt x="67142" y="754378"/>
                    </a:lnTo>
                    <a:lnTo>
                      <a:pt x="39826" y="704053"/>
                    </a:lnTo>
                    <a:cubicBezTo>
                      <a:pt x="14181" y="643421"/>
                      <a:pt x="0" y="576761"/>
                      <a:pt x="0" y="506788"/>
                    </a:cubicBezTo>
                    <a:cubicBezTo>
                      <a:pt x="0" y="226897"/>
                      <a:pt x="226897" y="0"/>
                      <a:pt x="506788" y="0"/>
                    </a:cubicBezTo>
                    <a:close/>
                  </a:path>
                </a:pathLst>
              </a:custGeom>
              <a:solidFill>
                <a:srgbClr val="421B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84" name="Freeform 83"/>
              <p:cNvSpPr>
                <a:spLocks noChangeAspect="1"/>
              </p:cNvSpPr>
              <p:nvPr/>
            </p:nvSpPr>
            <p:spPr>
              <a:xfrm>
                <a:off x="5134893" y="3373364"/>
                <a:ext cx="950972" cy="892563"/>
              </a:xfrm>
              <a:custGeom>
                <a:avLst/>
                <a:gdLst>
                  <a:gd name="connsiteX0" fmla="*/ 181671 w 950972"/>
                  <a:gd name="connsiteY0" fmla="*/ 0 h 892563"/>
                  <a:gd name="connsiteX1" fmla="*/ 831906 w 950972"/>
                  <a:gd name="connsiteY1" fmla="*/ 0 h 892563"/>
                  <a:gd name="connsiteX2" fmla="*/ 865141 w 950972"/>
                  <a:gd name="connsiteY2" fmla="*/ 27422 h 892563"/>
                  <a:gd name="connsiteX3" fmla="*/ 927024 w 950972"/>
                  <a:gd name="connsiteY3" fmla="*/ 102425 h 892563"/>
                  <a:gd name="connsiteX4" fmla="*/ 950972 w 950972"/>
                  <a:gd name="connsiteY4" fmla="*/ 146545 h 892563"/>
                  <a:gd name="connsiteX5" fmla="*/ 950972 w 950972"/>
                  <a:gd name="connsiteY5" fmla="*/ 625005 h 892563"/>
                  <a:gd name="connsiteX6" fmla="*/ 927024 w 950972"/>
                  <a:gd name="connsiteY6" fmla="*/ 669125 h 892563"/>
                  <a:gd name="connsiteX7" fmla="*/ 506788 w 950972"/>
                  <a:gd name="connsiteY7" fmla="*/ 892563 h 892563"/>
                  <a:gd name="connsiteX8" fmla="*/ 0 w 950972"/>
                  <a:gd name="connsiteY8" fmla="*/ 385775 h 892563"/>
                  <a:gd name="connsiteX9" fmla="*/ 148435 w 950972"/>
                  <a:gd name="connsiteY9" fmla="*/ 27422 h 892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0972" h="892563">
                    <a:moveTo>
                      <a:pt x="181671" y="0"/>
                    </a:moveTo>
                    <a:lnTo>
                      <a:pt x="831906" y="0"/>
                    </a:lnTo>
                    <a:lnTo>
                      <a:pt x="865141" y="27422"/>
                    </a:lnTo>
                    <a:cubicBezTo>
                      <a:pt x="888069" y="50350"/>
                      <a:pt x="908810" y="75464"/>
                      <a:pt x="927024" y="102425"/>
                    </a:cubicBezTo>
                    <a:lnTo>
                      <a:pt x="950972" y="146545"/>
                    </a:lnTo>
                    <a:lnTo>
                      <a:pt x="950972" y="625005"/>
                    </a:lnTo>
                    <a:lnTo>
                      <a:pt x="927024" y="669125"/>
                    </a:lnTo>
                    <a:cubicBezTo>
                      <a:pt x="835951" y="803931"/>
                      <a:pt x="681720" y="892563"/>
                      <a:pt x="506788" y="892563"/>
                    </a:cubicBezTo>
                    <a:cubicBezTo>
                      <a:pt x="226897" y="892563"/>
                      <a:pt x="0" y="665666"/>
                      <a:pt x="0" y="385775"/>
                    </a:cubicBezTo>
                    <a:cubicBezTo>
                      <a:pt x="0" y="245830"/>
                      <a:pt x="56725" y="119133"/>
                      <a:pt x="148435" y="27422"/>
                    </a:cubicBezTo>
                    <a:close/>
                  </a:path>
                </a:pathLst>
              </a:custGeom>
              <a:solidFill>
                <a:srgbClr val="AA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85" name="Freeform 84"/>
              <p:cNvSpPr>
                <a:spLocks noChangeAspect="1"/>
              </p:cNvSpPr>
              <p:nvPr/>
            </p:nvSpPr>
            <p:spPr>
              <a:xfrm>
                <a:off x="4840712" y="3505185"/>
                <a:ext cx="1013576" cy="948178"/>
              </a:xfrm>
              <a:custGeom>
                <a:avLst/>
                <a:gdLst>
                  <a:gd name="connsiteX0" fmla="*/ 506788 w 1013576"/>
                  <a:gd name="connsiteY0" fmla="*/ 0 h 948178"/>
                  <a:gd name="connsiteX1" fmla="*/ 1013576 w 1013576"/>
                  <a:gd name="connsiteY1" fmla="*/ 506788 h 948178"/>
                  <a:gd name="connsiteX2" fmla="*/ 790138 w 1013576"/>
                  <a:gd name="connsiteY2" fmla="*/ 927025 h 948178"/>
                  <a:gd name="connsiteX3" fmla="*/ 751166 w 1013576"/>
                  <a:gd name="connsiteY3" fmla="*/ 948178 h 948178"/>
                  <a:gd name="connsiteX4" fmla="*/ 262411 w 1013576"/>
                  <a:gd name="connsiteY4" fmla="*/ 948178 h 948178"/>
                  <a:gd name="connsiteX5" fmla="*/ 223438 w 1013576"/>
                  <a:gd name="connsiteY5" fmla="*/ 927025 h 948178"/>
                  <a:gd name="connsiteX6" fmla="*/ 0 w 1013576"/>
                  <a:gd name="connsiteY6" fmla="*/ 506788 h 948178"/>
                  <a:gd name="connsiteX7" fmla="*/ 506788 w 1013576"/>
                  <a:gd name="connsiteY7" fmla="*/ 0 h 948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576" h="948178">
                    <a:moveTo>
                      <a:pt x="506788" y="0"/>
                    </a:moveTo>
                    <a:cubicBezTo>
                      <a:pt x="786679" y="0"/>
                      <a:pt x="1013576" y="226897"/>
                      <a:pt x="1013576" y="506788"/>
                    </a:cubicBezTo>
                    <a:cubicBezTo>
                      <a:pt x="1013576" y="681720"/>
                      <a:pt x="924944" y="835951"/>
                      <a:pt x="790138" y="927025"/>
                    </a:cubicBezTo>
                    <a:lnTo>
                      <a:pt x="751166" y="948178"/>
                    </a:lnTo>
                    <a:lnTo>
                      <a:pt x="262411" y="948178"/>
                    </a:lnTo>
                    <a:lnTo>
                      <a:pt x="223438" y="927025"/>
                    </a:lnTo>
                    <a:cubicBezTo>
                      <a:pt x="88632" y="835951"/>
                      <a:pt x="0" y="681720"/>
                      <a:pt x="0" y="506788"/>
                    </a:cubicBezTo>
                    <a:cubicBezTo>
                      <a:pt x="0" y="226897"/>
                      <a:pt x="226897" y="0"/>
                      <a:pt x="506788" y="0"/>
                    </a:cubicBezTo>
                    <a:close/>
                  </a:path>
                </a:pathLst>
              </a:custGeom>
              <a:solidFill>
                <a:srgbClr val="AA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86" name="Freeform 85"/>
              <p:cNvSpPr>
                <a:spLocks noChangeAspect="1"/>
              </p:cNvSpPr>
              <p:nvPr/>
            </p:nvSpPr>
            <p:spPr>
              <a:xfrm>
                <a:off x="4717866" y="3759025"/>
                <a:ext cx="793283" cy="694338"/>
              </a:xfrm>
              <a:custGeom>
                <a:avLst/>
                <a:gdLst>
                  <a:gd name="connsiteX0" fmla="*/ 286495 w 793283"/>
                  <a:gd name="connsiteY0" fmla="*/ 0 h 694338"/>
                  <a:gd name="connsiteX1" fmla="*/ 793283 w 793283"/>
                  <a:gd name="connsiteY1" fmla="*/ 506788 h 694338"/>
                  <a:gd name="connsiteX2" fmla="*/ 782987 w 793283"/>
                  <a:gd name="connsiteY2" fmla="*/ 608923 h 694338"/>
                  <a:gd name="connsiteX3" fmla="*/ 756473 w 793283"/>
                  <a:gd name="connsiteY3" fmla="*/ 694338 h 694338"/>
                  <a:gd name="connsiteX4" fmla="*/ 0 w 793283"/>
                  <a:gd name="connsiteY4" fmla="*/ 694338 h 694338"/>
                  <a:gd name="connsiteX5" fmla="*/ 0 w 793283"/>
                  <a:gd name="connsiteY5" fmla="*/ 89147 h 694338"/>
                  <a:gd name="connsiteX6" fmla="*/ 3145 w 793283"/>
                  <a:gd name="connsiteY6" fmla="*/ 86552 h 694338"/>
                  <a:gd name="connsiteX7" fmla="*/ 286495 w 793283"/>
                  <a:gd name="connsiteY7" fmla="*/ 0 h 69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3283" h="694338">
                    <a:moveTo>
                      <a:pt x="286495" y="0"/>
                    </a:moveTo>
                    <a:cubicBezTo>
                      <a:pt x="566386" y="0"/>
                      <a:pt x="793283" y="226897"/>
                      <a:pt x="793283" y="506788"/>
                    </a:cubicBezTo>
                    <a:cubicBezTo>
                      <a:pt x="793283" y="541774"/>
                      <a:pt x="789738" y="575933"/>
                      <a:pt x="782987" y="608923"/>
                    </a:cubicBezTo>
                    <a:lnTo>
                      <a:pt x="756473" y="694338"/>
                    </a:lnTo>
                    <a:lnTo>
                      <a:pt x="0" y="694338"/>
                    </a:lnTo>
                    <a:lnTo>
                      <a:pt x="0" y="89147"/>
                    </a:lnTo>
                    <a:lnTo>
                      <a:pt x="3145" y="86552"/>
                    </a:lnTo>
                    <a:cubicBezTo>
                      <a:pt x="84029" y="31907"/>
                      <a:pt x="181536" y="0"/>
                      <a:pt x="286495" y="0"/>
                    </a:cubicBezTo>
                    <a:close/>
                  </a:path>
                </a:pathLst>
              </a:custGeom>
              <a:solidFill>
                <a:srgbClr val="AA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87" name="Freeform 86"/>
              <p:cNvSpPr>
                <a:spLocks noChangeAspect="1"/>
              </p:cNvSpPr>
              <p:nvPr/>
            </p:nvSpPr>
            <p:spPr>
              <a:xfrm>
                <a:off x="4717865" y="3384412"/>
                <a:ext cx="795774" cy="1013576"/>
              </a:xfrm>
              <a:custGeom>
                <a:avLst/>
                <a:gdLst>
                  <a:gd name="connsiteX0" fmla="*/ 288986 w 795774"/>
                  <a:gd name="connsiteY0" fmla="*/ 0 h 1013576"/>
                  <a:gd name="connsiteX1" fmla="*/ 795774 w 795774"/>
                  <a:gd name="connsiteY1" fmla="*/ 506788 h 1013576"/>
                  <a:gd name="connsiteX2" fmla="*/ 288986 w 795774"/>
                  <a:gd name="connsiteY2" fmla="*/ 1013576 h 1013576"/>
                  <a:gd name="connsiteX3" fmla="*/ 5636 w 795774"/>
                  <a:gd name="connsiteY3" fmla="*/ 927025 h 1013576"/>
                  <a:gd name="connsiteX4" fmla="*/ 0 w 795774"/>
                  <a:gd name="connsiteY4" fmla="*/ 922374 h 1013576"/>
                  <a:gd name="connsiteX5" fmla="*/ 0 w 795774"/>
                  <a:gd name="connsiteY5" fmla="*/ 91202 h 1013576"/>
                  <a:gd name="connsiteX6" fmla="*/ 5636 w 795774"/>
                  <a:gd name="connsiteY6" fmla="*/ 86552 h 1013576"/>
                  <a:gd name="connsiteX7" fmla="*/ 288986 w 795774"/>
                  <a:gd name="connsiteY7" fmla="*/ 0 h 101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5774" h="1013576">
                    <a:moveTo>
                      <a:pt x="288986" y="0"/>
                    </a:moveTo>
                    <a:cubicBezTo>
                      <a:pt x="568877" y="0"/>
                      <a:pt x="795774" y="226897"/>
                      <a:pt x="795774" y="506788"/>
                    </a:cubicBezTo>
                    <a:cubicBezTo>
                      <a:pt x="795774" y="786679"/>
                      <a:pt x="568877" y="1013576"/>
                      <a:pt x="288986" y="1013576"/>
                    </a:cubicBezTo>
                    <a:cubicBezTo>
                      <a:pt x="184027" y="1013576"/>
                      <a:pt x="86520" y="981669"/>
                      <a:pt x="5636" y="927025"/>
                    </a:cubicBezTo>
                    <a:lnTo>
                      <a:pt x="0" y="922374"/>
                    </a:lnTo>
                    <a:lnTo>
                      <a:pt x="0" y="91202"/>
                    </a:lnTo>
                    <a:lnTo>
                      <a:pt x="5636" y="86552"/>
                    </a:lnTo>
                    <a:cubicBezTo>
                      <a:pt x="86520" y="31907"/>
                      <a:pt x="184027" y="0"/>
                      <a:pt x="288986" y="0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88" name="Freeform 87"/>
              <p:cNvSpPr>
                <a:spLocks noChangeAspect="1"/>
              </p:cNvSpPr>
              <p:nvPr/>
            </p:nvSpPr>
            <p:spPr>
              <a:xfrm>
                <a:off x="4762789" y="3373363"/>
                <a:ext cx="1013576" cy="612814"/>
              </a:xfrm>
              <a:custGeom>
                <a:avLst/>
                <a:gdLst>
                  <a:gd name="connsiteX0" fmla="*/ 11504 w 1013576"/>
                  <a:gd name="connsiteY0" fmla="*/ 0 h 612814"/>
                  <a:gd name="connsiteX1" fmla="*/ 1002072 w 1013576"/>
                  <a:gd name="connsiteY1" fmla="*/ 0 h 612814"/>
                  <a:gd name="connsiteX2" fmla="*/ 1003280 w 1013576"/>
                  <a:gd name="connsiteY2" fmla="*/ 3891 h 612814"/>
                  <a:gd name="connsiteX3" fmla="*/ 1013576 w 1013576"/>
                  <a:gd name="connsiteY3" fmla="*/ 106026 h 612814"/>
                  <a:gd name="connsiteX4" fmla="*/ 506788 w 1013576"/>
                  <a:gd name="connsiteY4" fmla="*/ 612814 h 612814"/>
                  <a:gd name="connsiteX5" fmla="*/ 0 w 1013576"/>
                  <a:gd name="connsiteY5" fmla="*/ 106026 h 612814"/>
                  <a:gd name="connsiteX6" fmla="*/ 10296 w 1013576"/>
                  <a:gd name="connsiteY6" fmla="*/ 3891 h 612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576" h="612814">
                    <a:moveTo>
                      <a:pt x="11504" y="0"/>
                    </a:moveTo>
                    <a:lnTo>
                      <a:pt x="1002072" y="0"/>
                    </a:lnTo>
                    <a:lnTo>
                      <a:pt x="1003280" y="3891"/>
                    </a:lnTo>
                    <a:cubicBezTo>
                      <a:pt x="1010031" y="36881"/>
                      <a:pt x="1013576" y="71040"/>
                      <a:pt x="1013576" y="106026"/>
                    </a:cubicBezTo>
                    <a:cubicBezTo>
                      <a:pt x="1013576" y="385917"/>
                      <a:pt x="786679" y="612814"/>
                      <a:pt x="506788" y="612814"/>
                    </a:cubicBezTo>
                    <a:cubicBezTo>
                      <a:pt x="226897" y="612814"/>
                      <a:pt x="0" y="385917"/>
                      <a:pt x="0" y="106026"/>
                    </a:cubicBezTo>
                    <a:cubicBezTo>
                      <a:pt x="0" y="71040"/>
                      <a:pt x="3546" y="36881"/>
                      <a:pt x="10296" y="3891"/>
                    </a:cubicBezTo>
                    <a:close/>
                  </a:path>
                </a:pathLst>
              </a:cu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89" name="Freeform 88"/>
              <p:cNvSpPr>
                <a:spLocks noChangeAspect="1"/>
              </p:cNvSpPr>
              <p:nvPr/>
            </p:nvSpPr>
            <p:spPr>
              <a:xfrm>
                <a:off x="4717866" y="3373364"/>
                <a:ext cx="636015" cy="823313"/>
              </a:xfrm>
              <a:custGeom>
                <a:avLst/>
                <a:gdLst>
                  <a:gd name="connsiteX0" fmla="*/ 0 w 636015"/>
                  <a:gd name="connsiteY0" fmla="*/ 0 h 823313"/>
                  <a:gd name="connsiteX1" fmla="*/ 522092 w 636015"/>
                  <a:gd name="connsiteY1" fmla="*/ 0 h 823313"/>
                  <a:gd name="connsiteX2" fmla="*/ 549464 w 636015"/>
                  <a:gd name="connsiteY2" fmla="*/ 33175 h 823313"/>
                  <a:gd name="connsiteX3" fmla="*/ 636015 w 636015"/>
                  <a:gd name="connsiteY3" fmla="*/ 316525 h 823313"/>
                  <a:gd name="connsiteX4" fmla="*/ 129227 w 636015"/>
                  <a:gd name="connsiteY4" fmla="*/ 823313 h 823313"/>
                  <a:gd name="connsiteX5" fmla="*/ 27092 w 636015"/>
                  <a:gd name="connsiteY5" fmla="*/ 813017 h 823313"/>
                  <a:gd name="connsiteX6" fmla="*/ 0 w 636015"/>
                  <a:gd name="connsiteY6" fmla="*/ 804607 h 8233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6015" h="823313">
                    <a:moveTo>
                      <a:pt x="0" y="0"/>
                    </a:moveTo>
                    <a:lnTo>
                      <a:pt x="522092" y="0"/>
                    </a:lnTo>
                    <a:lnTo>
                      <a:pt x="549464" y="33175"/>
                    </a:lnTo>
                    <a:cubicBezTo>
                      <a:pt x="604108" y="114059"/>
                      <a:pt x="636015" y="211566"/>
                      <a:pt x="636015" y="316525"/>
                    </a:cubicBezTo>
                    <a:cubicBezTo>
                      <a:pt x="636015" y="596416"/>
                      <a:pt x="409118" y="823313"/>
                      <a:pt x="129227" y="823313"/>
                    </a:cubicBezTo>
                    <a:cubicBezTo>
                      <a:pt x="94241" y="823313"/>
                      <a:pt x="60083" y="819768"/>
                      <a:pt x="27092" y="813017"/>
                    </a:cubicBezTo>
                    <a:lnTo>
                      <a:pt x="0" y="804607"/>
                    </a:lnTo>
                    <a:close/>
                  </a:path>
                </a:pathLst>
              </a:custGeom>
              <a:solidFill>
                <a:srgbClr val="FFEB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4810986" y="3434169"/>
                <a:ext cx="1162440" cy="946717"/>
                <a:chOff x="7057686" y="2361921"/>
                <a:chExt cx="2890113" cy="2353771"/>
              </a:xfrm>
            </p:grpSpPr>
            <p:sp>
              <p:nvSpPr>
                <p:cNvPr id="92" name="Oval 91"/>
                <p:cNvSpPr>
                  <a:spLocks noChangeAspect="1"/>
                </p:cNvSpPr>
                <p:nvPr/>
              </p:nvSpPr>
              <p:spPr>
                <a:xfrm>
                  <a:off x="7057686" y="2894500"/>
                  <a:ext cx="216000" cy="216000"/>
                </a:xfrm>
                <a:prstGeom prst="ellipse">
                  <a:avLst/>
                </a:prstGeom>
                <a:solidFill>
                  <a:srgbClr val="1D76B3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93" name="Oval 92"/>
                <p:cNvSpPr>
                  <a:spLocks noChangeAspect="1"/>
                </p:cNvSpPr>
                <p:nvPr/>
              </p:nvSpPr>
              <p:spPr>
                <a:xfrm>
                  <a:off x="8087700" y="2366350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94" name="Oval 93"/>
                <p:cNvSpPr>
                  <a:spLocks noChangeAspect="1"/>
                </p:cNvSpPr>
                <p:nvPr/>
              </p:nvSpPr>
              <p:spPr>
                <a:xfrm>
                  <a:off x="7427550" y="3422650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95" name="Oval 94"/>
                <p:cNvSpPr>
                  <a:spLocks noChangeAspect="1"/>
                </p:cNvSpPr>
                <p:nvPr/>
              </p:nvSpPr>
              <p:spPr>
                <a:xfrm>
                  <a:off x="8831625" y="449969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96" name="Oval 95"/>
                <p:cNvSpPr>
                  <a:spLocks noChangeAspect="1"/>
                </p:cNvSpPr>
                <p:nvPr/>
              </p:nvSpPr>
              <p:spPr>
                <a:xfrm>
                  <a:off x="8265221" y="367825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97" name="Oval 96"/>
                <p:cNvSpPr>
                  <a:spLocks noChangeAspect="1"/>
                </p:cNvSpPr>
                <p:nvPr/>
              </p:nvSpPr>
              <p:spPr>
                <a:xfrm>
                  <a:off x="9731799" y="323828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98" name="Oval 97"/>
                <p:cNvSpPr>
                  <a:spLocks noChangeAspect="1"/>
                </p:cNvSpPr>
                <p:nvPr/>
              </p:nvSpPr>
              <p:spPr>
                <a:xfrm>
                  <a:off x="9011625" y="3062650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99" name="Oval 98"/>
                <p:cNvSpPr>
                  <a:spLocks noChangeAspect="1"/>
                </p:cNvSpPr>
                <p:nvPr/>
              </p:nvSpPr>
              <p:spPr>
                <a:xfrm>
                  <a:off x="7445763" y="4319692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cxnSp>
              <p:nvCxnSpPr>
                <p:cNvPr id="100" name="Straight Connector 99"/>
                <p:cNvCxnSpPr>
                  <a:stCxn id="93" idx="5"/>
                  <a:endCxn id="98" idx="1"/>
                </p:cNvCxnSpPr>
                <p:nvPr/>
              </p:nvCxnSpPr>
              <p:spPr>
                <a:xfrm>
                  <a:off x="8272068" y="2550718"/>
                  <a:ext cx="771189" cy="54356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1" name="Straight Connector 100"/>
                <p:cNvCxnSpPr>
                  <a:stCxn id="93" idx="3"/>
                  <a:endCxn id="94" idx="7"/>
                </p:cNvCxnSpPr>
                <p:nvPr/>
              </p:nvCxnSpPr>
              <p:spPr>
                <a:xfrm flipH="1">
                  <a:off x="7611918" y="2550718"/>
                  <a:ext cx="507414" cy="90356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2" name="Straight Connector 101"/>
                <p:cNvCxnSpPr>
                  <a:stCxn id="93" idx="2"/>
                  <a:endCxn id="92" idx="7"/>
                </p:cNvCxnSpPr>
                <p:nvPr/>
              </p:nvCxnSpPr>
              <p:spPr>
                <a:xfrm flipH="1">
                  <a:off x="7242054" y="2474350"/>
                  <a:ext cx="845646" cy="451782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3" name="Straight Connector 102"/>
                <p:cNvCxnSpPr>
                  <a:stCxn id="94" idx="1"/>
                  <a:endCxn id="92" idx="5"/>
                </p:cNvCxnSpPr>
                <p:nvPr/>
              </p:nvCxnSpPr>
              <p:spPr>
                <a:xfrm flipH="1" flipV="1">
                  <a:off x="7242054" y="3078868"/>
                  <a:ext cx="217128" cy="37541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4" name="Straight Connector 103"/>
                <p:cNvCxnSpPr>
                  <a:stCxn id="94" idx="4"/>
                  <a:endCxn id="99" idx="0"/>
                </p:cNvCxnSpPr>
                <p:nvPr/>
              </p:nvCxnSpPr>
              <p:spPr>
                <a:xfrm>
                  <a:off x="7535550" y="3638650"/>
                  <a:ext cx="18213" cy="681042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5" name="Straight Connector 104"/>
                <p:cNvCxnSpPr>
                  <a:stCxn id="94" idx="5"/>
                  <a:endCxn id="96" idx="2"/>
                </p:cNvCxnSpPr>
                <p:nvPr/>
              </p:nvCxnSpPr>
              <p:spPr>
                <a:xfrm>
                  <a:off x="7611918" y="3607018"/>
                  <a:ext cx="653303" cy="17923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6" name="Straight Connector 105"/>
                <p:cNvCxnSpPr>
                  <a:stCxn id="96" idx="7"/>
                  <a:endCxn id="98" idx="3"/>
                </p:cNvCxnSpPr>
                <p:nvPr/>
              </p:nvCxnSpPr>
              <p:spPr>
                <a:xfrm flipV="1">
                  <a:off x="8449589" y="3247018"/>
                  <a:ext cx="593668" cy="462866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7" name="Straight Connector 106"/>
                <p:cNvCxnSpPr>
                  <a:stCxn id="98" idx="7"/>
                  <a:endCxn id="110" idx="3"/>
                </p:cNvCxnSpPr>
                <p:nvPr/>
              </p:nvCxnSpPr>
              <p:spPr>
                <a:xfrm flipV="1">
                  <a:off x="9195993" y="2546289"/>
                  <a:ext cx="477864" cy="547993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8" name="Straight Connector 107"/>
                <p:cNvCxnSpPr>
                  <a:stCxn id="96" idx="5"/>
                  <a:endCxn id="95" idx="1"/>
                </p:cNvCxnSpPr>
                <p:nvPr/>
              </p:nvCxnSpPr>
              <p:spPr>
                <a:xfrm>
                  <a:off x="8449589" y="3862620"/>
                  <a:ext cx="413668" cy="66870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09" name="Straight Connector 108"/>
                <p:cNvCxnSpPr>
                  <a:stCxn id="96" idx="3"/>
                  <a:endCxn id="99" idx="7"/>
                </p:cNvCxnSpPr>
                <p:nvPr/>
              </p:nvCxnSpPr>
              <p:spPr>
                <a:xfrm flipH="1">
                  <a:off x="7630131" y="3862620"/>
                  <a:ext cx="666722" cy="488704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110" name="Oval 109"/>
                <p:cNvSpPr>
                  <a:spLocks noChangeAspect="1"/>
                </p:cNvSpPr>
                <p:nvPr/>
              </p:nvSpPr>
              <p:spPr>
                <a:xfrm>
                  <a:off x="9642225" y="2361921"/>
                  <a:ext cx="216000" cy="216000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cxnSp>
              <p:nvCxnSpPr>
                <p:cNvPr id="111" name="Straight Connector 110"/>
                <p:cNvCxnSpPr>
                  <a:stCxn id="98" idx="6"/>
                  <a:endCxn id="97" idx="2"/>
                </p:cNvCxnSpPr>
                <p:nvPr/>
              </p:nvCxnSpPr>
              <p:spPr>
                <a:xfrm>
                  <a:off x="9227625" y="3170650"/>
                  <a:ext cx="504174" cy="175632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1" name="Rectangle 90"/>
              <p:cNvSpPr/>
              <p:nvPr/>
            </p:nvSpPr>
            <p:spPr>
              <a:xfrm>
                <a:off x="4772866" y="3418467"/>
                <a:ext cx="180000" cy="18000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N</a:t>
                </a:r>
                <a:r>
                  <a:rPr lang="en-US" sz="1050" baseline="-250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2</a:t>
                </a:r>
                <a:endParaRPr lang="en-US" sz="1050" baseline="-250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sp>
          <p:nvSpPr>
            <p:cNvPr id="183" name="Rectangle 182"/>
            <p:cNvSpPr/>
            <p:nvPr/>
          </p:nvSpPr>
          <p:spPr>
            <a:xfrm>
              <a:off x="4717865" y="3372635"/>
              <a:ext cx="1368000" cy="108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33790" y="3372635"/>
            <a:ext cx="1368002" cy="1080001"/>
            <a:chOff x="6052597" y="3372635"/>
            <a:chExt cx="1368002" cy="1080001"/>
          </a:xfrm>
        </p:grpSpPr>
        <p:grpSp>
          <p:nvGrpSpPr>
            <p:cNvPr id="14" name="Group 13"/>
            <p:cNvGrpSpPr/>
            <p:nvPr/>
          </p:nvGrpSpPr>
          <p:grpSpPr>
            <a:xfrm>
              <a:off x="6052597" y="3372635"/>
              <a:ext cx="1368002" cy="1080001"/>
              <a:chOff x="6186818" y="3372635"/>
              <a:chExt cx="1368002" cy="1080001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6186818" y="3372635"/>
                <a:ext cx="1368002" cy="1080001"/>
                <a:chOff x="3851537" y="762152"/>
                <a:chExt cx="1368002" cy="1080001"/>
              </a:xfrm>
            </p:grpSpPr>
            <p:sp>
              <p:nvSpPr>
                <p:cNvPr id="113" name="Freeform 112"/>
                <p:cNvSpPr/>
                <p:nvPr/>
              </p:nvSpPr>
              <p:spPr>
                <a:xfrm>
                  <a:off x="4156938" y="1048945"/>
                  <a:ext cx="1062601" cy="793208"/>
                </a:xfrm>
                <a:custGeom>
                  <a:avLst/>
                  <a:gdLst>
                    <a:gd name="connsiteX0" fmla="*/ 0 w 1062601"/>
                    <a:gd name="connsiteY0" fmla="*/ 0 h 793208"/>
                    <a:gd name="connsiteX1" fmla="*/ 1062601 w 1062601"/>
                    <a:gd name="connsiteY1" fmla="*/ 0 h 793208"/>
                    <a:gd name="connsiteX2" fmla="*/ 1062601 w 1062601"/>
                    <a:gd name="connsiteY2" fmla="*/ 793208 h 793208"/>
                    <a:gd name="connsiteX3" fmla="*/ 0 w 1062601"/>
                    <a:gd name="connsiteY3" fmla="*/ 793208 h 793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2601" h="793208">
                      <a:moveTo>
                        <a:pt x="0" y="0"/>
                      </a:moveTo>
                      <a:lnTo>
                        <a:pt x="1062601" y="0"/>
                      </a:lnTo>
                      <a:lnTo>
                        <a:pt x="1062601" y="793208"/>
                      </a:lnTo>
                      <a:lnTo>
                        <a:pt x="0" y="793208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114" name="Freeform 113"/>
                <p:cNvSpPr>
                  <a:spLocks noChangeAspect="1"/>
                </p:cNvSpPr>
                <p:nvPr/>
              </p:nvSpPr>
              <p:spPr>
                <a:xfrm>
                  <a:off x="3851538" y="762153"/>
                  <a:ext cx="757075" cy="797617"/>
                </a:xfrm>
                <a:custGeom>
                  <a:avLst/>
                  <a:gdLst>
                    <a:gd name="connsiteX0" fmla="*/ 0 w 757075"/>
                    <a:gd name="connsiteY0" fmla="*/ 0 h 797617"/>
                    <a:gd name="connsiteX1" fmla="*/ 662540 w 757075"/>
                    <a:gd name="connsiteY1" fmla="*/ 0 h 797617"/>
                    <a:gd name="connsiteX2" fmla="*/ 670799 w 757075"/>
                    <a:gd name="connsiteY2" fmla="*/ 10009 h 797617"/>
                    <a:gd name="connsiteX3" fmla="*/ 757075 w 757075"/>
                    <a:gd name="connsiteY3" fmla="*/ 292452 h 797617"/>
                    <a:gd name="connsiteX4" fmla="*/ 251896 w 757075"/>
                    <a:gd name="connsiteY4" fmla="*/ 797617 h 797617"/>
                    <a:gd name="connsiteX5" fmla="*/ 55258 w 757075"/>
                    <a:gd name="connsiteY5" fmla="*/ 757919 h 797617"/>
                    <a:gd name="connsiteX6" fmla="*/ 0 w 757075"/>
                    <a:gd name="connsiteY6" fmla="*/ 727927 h 797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7075" h="797617">
                      <a:moveTo>
                        <a:pt x="0" y="0"/>
                      </a:moveTo>
                      <a:lnTo>
                        <a:pt x="662540" y="0"/>
                      </a:lnTo>
                      <a:lnTo>
                        <a:pt x="670799" y="10009"/>
                      </a:lnTo>
                      <a:cubicBezTo>
                        <a:pt x="725269" y="90634"/>
                        <a:pt x="757075" y="187829"/>
                        <a:pt x="757075" y="292452"/>
                      </a:cubicBezTo>
                      <a:cubicBezTo>
                        <a:pt x="757075" y="571447"/>
                        <a:pt x="530899" y="797617"/>
                        <a:pt x="251896" y="797617"/>
                      </a:cubicBezTo>
                      <a:cubicBezTo>
                        <a:pt x="182145" y="797617"/>
                        <a:pt x="115696" y="783481"/>
                        <a:pt x="55258" y="757919"/>
                      </a:cubicBezTo>
                      <a:lnTo>
                        <a:pt x="0" y="727927"/>
                      </a:lnTo>
                      <a:close/>
                    </a:path>
                  </a:pathLst>
                </a:custGeom>
                <a:solidFill>
                  <a:srgbClr val="421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115" name="Freeform 114"/>
                <p:cNvSpPr>
                  <a:spLocks noChangeAspect="1"/>
                </p:cNvSpPr>
                <p:nvPr/>
              </p:nvSpPr>
              <p:spPr>
                <a:xfrm>
                  <a:off x="3851537" y="1027722"/>
                  <a:ext cx="868706" cy="814430"/>
                </a:xfrm>
                <a:custGeom>
                  <a:avLst/>
                  <a:gdLst>
                    <a:gd name="connsiteX0" fmla="*/ 363527 w 868706"/>
                    <a:gd name="connsiteY0" fmla="*/ 0 h 814430"/>
                    <a:gd name="connsiteX1" fmla="*/ 868706 w 868706"/>
                    <a:gd name="connsiteY1" fmla="*/ 505165 h 814430"/>
                    <a:gd name="connsiteX2" fmla="*/ 782430 w 868706"/>
                    <a:gd name="connsiteY2" fmla="*/ 787608 h 814430"/>
                    <a:gd name="connsiteX3" fmla="*/ 760299 w 868706"/>
                    <a:gd name="connsiteY3" fmla="*/ 814430 h 814430"/>
                    <a:gd name="connsiteX4" fmla="*/ 0 w 868706"/>
                    <a:gd name="connsiteY4" fmla="*/ 814430 h 814430"/>
                    <a:gd name="connsiteX5" fmla="*/ 0 w 868706"/>
                    <a:gd name="connsiteY5" fmla="*/ 155609 h 814430"/>
                    <a:gd name="connsiteX6" fmla="*/ 6312 w 868706"/>
                    <a:gd name="connsiteY6" fmla="*/ 147959 h 814430"/>
                    <a:gd name="connsiteX7" fmla="*/ 363527 w 868706"/>
                    <a:gd name="connsiteY7" fmla="*/ 0 h 814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8706" h="814430">
                      <a:moveTo>
                        <a:pt x="363527" y="0"/>
                      </a:moveTo>
                      <a:cubicBezTo>
                        <a:pt x="642530" y="0"/>
                        <a:pt x="868706" y="226170"/>
                        <a:pt x="868706" y="505165"/>
                      </a:cubicBezTo>
                      <a:cubicBezTo>
                        <a:pt x="868706" y="609788"/>
                        <a:pt x="836900" y="706983"/>
                        <a:pt x="782430" y="787608"/>
                      </a:cubicBezTo>
                      <a:lnTo>
                        <a:pt x="760299" y="814430"/>
                      </a:lnTo>
                      <a:lnTo>
                        <a:pt x="0" y="814430"/>
                      </a:lnTo>
                      <a:lnTo>
                        <a:pt x="0" y="155609"/>
                      </a:lnTo>
                      <a:lnTo>
                        <a:pt x="6312" y="147959"/>
                      </a:lnTo>
                      <a:cubicBezTo>
                        <a:pt x="97731" y="56543"/>
                        <a:pt x="224026" y="0"/>
                        <a:pt x="363527" y="0"/>
                      </a:cubicBezTo>
                      <a:close/>
                    </a:path>
                  </a:pathLst>
                </a:custGeom>
                <a:solidFill>
                  <a:srgbClr val="421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116" name="Freeform 115"/>
                <p:cNvSpPr>
                  <a:spLocks noChangeAspect="1"/>
                </p:cNvSpPr>
                <p:nvPr/>
              </p:nvSpPr>
              <p:spPr>
                <a:xfrm>
                  <a:off x="3961291" y="879926"/>
                  <a:ext cx="1010358" cy="962226"/>
                </a:xfrm>
                <a:custGeom>
                  <a:avLst/>
                  <a:gdLst>
                    <a:gd name="connsiteX0" fmla="*/ 505179 w 1010358"/>
                    <a:gd name="connsiteY0" fmla="*/ 0 h 962226"/>
                    <a:gd name="connsiteX1" fmla="*/ 1010358 w 1010358"/>
                    <a:gd name="connsiteY1" fmla="*/ 505165 h 962226"/>
                    <a:gd name="connsiteX2" fmla="*/ 787630 w 1010358"/>
                    <a:gd name="connsiteY2" fmla="*/ 924056 h 962226"/>
                    <a:gd name="connsiteX3" fmla="*/ 717305 w 1010358"/>
                    <a:gd name="connsiteY3" fmla="*/ 962226 h 962226"/>
                    <a:gd name="connsiteX4" fmla="*/ 293054 w 1010358"/>
                    <a:gd name="connsiteY4" fmla="*/ 962226 h 962226"/>
                    <a:gd name="connsiteX5" fmla="*/ 222729 w 1010358"/>
                    <a:gd name="connsiteY5" fmla="*/ 924056 h 962226"/>
                    <a:gd name="connsiteX6" fmla="*/ 0 w 1010358"/>
                    <a:gd name="connsiteY6" fmla="*/ 505165 h 962226"/>
                    <a:gd name="connsiteX7" fmla="*/ 505179 w 1010358"/>
                    <a:gd name="connsiteY7" fmla="*/ 0 h 962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0358" h="962226">
                      <a:moveTo>
                        <a:pt x="505179" y="0"/>
                      </a:moveTo>
                      <a:cubicBezTo>
                        <a:pt x="784182" y="0"/>
                        <a:pt x="1010358" y="226170"/>
                        <a:pt x="1010358" y="505165"/>
                      </a:cubicBezTo>
                      <a:cubicBezTo>
                        <a:pt x="1010358" y="679537"/>
                        <a:pt x="922008" y="833274"/>
                        <a:pt x="787630" y="924056"/>
                      </a:cubicBezTo>
                      <a:lnTo>
                        <a:pt x="717305" y="962226"/>
                      </a:lnTo>
                      <a:lnTo>
                        <a:pt x="293054" y="962226"/>
                      </a:lnTo>
                      <a:lnTo>
                        <a:pt x="222729" y="924056"/>
                      </a:lnTo>
                      <a:cubicBezTo>
                        <a:pt x="88350" y="833274"/>
                        <a:pt x="0" y="679537"/>
                        <a:pt x="0" y="505165"/>
                      </a:cubicBezTo>
                      <a:cubicBezTo>
                        <a:pt x="0" y="226170"/>
                        <a:pt x="226176" y="0"/>
                        <a:pt x="505179" y="0"/>
                      </a:cubicBezTo>
                      <a:close/>
                    </a:path>
                  </a:pathLst>
                </a:custGeom>
                <a:solidFill>
                  <a:srgbClr val="AA4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117" name="Freeform 116"/>
                <p:cNvSpPr>
                  <a:spLocks noChangeAspect="1"/>
                </p:cNvSpPr>
                <p:nvPr/>
              </p:nvSpPr>
              <p:spPr>
                <a:xfrm>
                  <a:off x="4170939" y="1198916"/>
                  <a:ext cx="1010358" cy="643236"/>
                </a:xfrm>
                <a:custGeom>
                  <a:avLst/>
                  <a:gdLst>
                    <a:gd name="connsiteX0" fmla="*/ 505179 w 1010358"/>
                    <a:gd name="connsiteY0" fmla="*/ 0 h 643236"/>
                    <a:gd name="connsiteX1" fmla="*/ 1010358 w 1010358"/>
                    <a:gd name="connsiteY1" fmla="*/ 505165 h 643236"/>
                    <a:gd name="connsiteX2" fmla="*/ 1000095 w 1010358"/>
                    <a:gd name="connsiteY2" fmla="*/ 606973 h 643236"/>
                    <a:gd name="connsiteX3" fmla="*/ 988838 w 1010358"/>
                    <a:gd name="connsiteY3" fmla="*/ 643236 h 643236"/>
                    <a:gd name="connsiteX4" fmla="*/ 21520 w 1010358"/>
                    <a:gd name="connsiteY4" fmla="*/ 643236 h 643236"/>
                    <a:gd name="connsiteX5" fmla="*/ 10264 w 1010358"/>
                    <a:gd name="connsiteY5" fmla="*/ 606973 h 643236"/>
                    <a:gd name="connsiteX6" fmla="*/ 0 w 1010358"/>
                    <a:gd name="connsiteY6" fmla="*/ 505165 h 643236"/>
                    <a:gd name="connsiteX7" fmla="*/ 505179 w 1010358"/>
                    <a:gd name="connsiteY7" fmla="*/ 0 h 643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0358" h="643236">
                      <a:moveTo>
                        <a:pt x="505179" y="0"/>
                      </a:moveTo>
                      <a:cubicBezTo>
                        <a:pt x="784182" y="0"/>
                        <a:pt x="1010358" y="226170"/>
                        <a:pt x="1010358" y="505165"/>
                      </a:cubicBezTo>
                      <a:cubicBezTo>
                        <a:pt x="1010358" y="540039"/>
                        <a:pt x="1006824" y="574088"/>
                        <a:pt x="1000095" y="606973"/>
                      </a:cubicBezTo>
                      <a:lnTo>
                        <a:pt x="988838" y="643236"/>
                      </a:lnTo>
                      <a:lnTo>
                        <a:pt x="21520" y="643236"/>
                      </a:lnTo>
                      <a:lnTo>
                        <a:pt x="10264" y="606973"/>
                      </a:lnTo>
                      <a:cubicBezTo>
                        <a:pt x="3534" y="574088"/>
                        <a:pt x="0" y="540039"/>
                        <a:pt x="0" y="505165"/>
                      </a:cubicBezTo>
                      <a:cubicBezTo>
                        <a:pt x="0" y="226170"/>
                        <a:pt x="226176" y="0"/>
                        <a:pt x="505179" y="0"/>
                      </a:cubicBezTo>
                      <a:close/>
                    </a:path>
                  </a:pathLst>
                </a:custGeom>
                <a:solidFill>
                  <a:srgbClr val="AA4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118" name="Freeform 117"/>
                <p:cNvSpPr>
                  <a:spLocks noChangeAspect="1"/>
                </p:cNvSpPr>
                <p:nvPr/>
              </p:nvSpPr>
              <p:spPr>
                <a:xfrm>
                  <a:off x="3910973" y="762153"/>
                  <a:ext cx="1010358" cy="622939"/>
                </a:xfrm>
                <a:custGeom>
                  <a:avLst/>
                  <a:gdLst>
                    <a:gd name="connsiteX0" fmla="*/ 15220 w 1010358"/>
                    <a:gd name="connsiteY0" fmla="*/ 0 h 622939"/>
                    <a:gd name="connsiteX1" fmla="*/ 995139 w 1010358"/>
                    <a:gd name="connsiteY1" fmla="*/ 0 h 622939"/>
                    <a:gd name="connsiteX2" fmla="*/ 1000095 w 1010358"/>
                    <a:gd name="connsiteY2" fmla="*/ 15966 h 622939"/>
                    <a:gd name="connsiteX3" fmla="*/ 1010358 w 1010358"/>
                    <a:gd name="connsiteY3" fmla="*/ 117774 h 622939"/>
                    <a:gd name="connsiteX4" fmla="*/ 505179 w 1010358"/>
                    <a:gd name="connsiteY4" fmla="*/ 622939 h 622939"/>
                    <a:gd name="connsiteX5" fmla="*/ 0 w 1010358"/>
                    <a:gd name="connsiteY5" fmla="*/ 117774 h 622939"/>
                    <a:gd name="connsiteX6" fmla="*/ 10264 w 1010358"/>
                    <a:gd name="connsiteY6" fmla="*/ 15966 h 622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0358" h="622939">
                      <a:moveTo>
                        <a:pt x="15220" y="0"/>
                      </a:moveTo>
                      <a:lnTo>
                        <a:pt x="995139" y="0"/>
                      </a:lnTo>
                      <a:lnTo>
                        <a:pt x="1000095" y="15966"/>
                      </a:lnTo>
                      <a:cubicBezTo>
                        <a:pt x="1006824" y="48851"/>
                        <a:pt x="1010358" y="82900"/>
                        <a:pt x="1010358" y="117774"/>
                      </a:cubicBezTo>
                      <a:cubicBezTo>
                        <a:pt x="1010358" y="396769"/>
                        <a:pt x="784182" y="622939"/>
                        <a:pt x="505179" y="622939"/>
                      </a:cubicBezTo>
                      <a:cubicBezTo>
                        <a:pt x="226176" y="622939"/>
                        <a:pt x="0" y="396769"/>
                        <a:pt x="0" y="117774"/>
                      </a:cubicBezTo>
                      <a:cubicBezTo>
                        <a:pt x="0" y="82900"/>
                        <a:pt x="3534" y="48851"/>
                        <a:pt x="10264" y="15966"/>
                      </a:cubicBezTo>
                      <a:close/>
                    </a:path>
                  </a:pathLst>
                </a:custGeom>
                <a:solidFill>
                  <a:srgbClr val="AA4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119" name="Freeform 118"/>
                <p:cNvSpPr>
                  <a:spLocks noChangeAspect="1"/>
                </p:cNvSpPr>
                <p:nvPr/>
              </p:nvSpPr>
              <p:spPr>
                <a:xfrm>
                  <a:off x="4268933" y="762153"/>
                  <a:ext cx="950604" cy="892291"/>
                </a:xfrm>
                <a:custGeom>
                  <a:avLst/>
                  <a:gdLst>
                    <a:gd name="connsiteX0" fmla="*/ 184228 w 950604"/>
                    <a:gd name="connsiteY0" fmla="*/ 0 h 892291"/>
                    <a:gd name="connsiteX1" fmla="*/ 826130 w 950604"/>
                    <a:gd name="connsiteY1" fmla="*/ 0 h 892291"/>
                    <a:gd name="connsiteX2" fmla="*/ 862395 w 950604"/>
                    <a:gd name="connsiteY2" fmla="*/ 29920 h 892291"/>
                    <a:gd name="connsiteX3" fmla="*/ 924082 w 950604"/>
                    <a:gd name="connsiteY3" fmla="*/ 104683 h 892291"/>
                    <a:gd name="connsiteX4" fmla="*/ 950604 w 950604"/>
                    <a:gd name="connsiteY4" fmla="*/ 153546 h 892291"/>
                    <a:gd name="connsiteX5" fmla="*/ 950604 w 950604"/>
                    <a:gd name="connsiteY5" fmla="*/ 620706 h 892291"/>
                    <a:gd name="connsiteX6" fmla="*/ 924082 w 950604"/>
                    <a:gd name="connsiteY6" fmla="*/ 669569 h 892291"/>
                    <a:gd name="connsiteX7" fmla="*/ 505179 w 950604"/>
                    <a:gd name="connsiteY7" fmla="*/ 892291 h 892291"/>
                    <a:gd name="connsiteX8" fmla="*/ 0 w 950604"/>
                    <a:gd name="connsiteY8" fmla="*/ 387126 h 892291"/>
                    <a:gd name="connsiteX9" fmla="*/ 147964 w 950604"/>
                    <a:gd name="connsiteY9" fmla="*/ 29920 h 89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0604" h="892291">
                      <a:moveTo>
                        <a:pt x="184228" y="0"/>
                      </a:moveTo>
                      <a:lnTo>
                        <a:pt x="826130" y="0"/>
                      </a:lnTo>
                      <a:lnTo>
                        <a:pt x="862395" y="29920"/>
                      </a:lnTo>
                      <a:cubicBezTo>
                        <a:pt x="885250" y="52775"/>
                        <a:pt x="905925" y="77809"/>
                        <a:pt x="924082" y="104683"/>
                      </a:cubicBezTo>
                      <a:lnTo>
                        <a:pt x="950604" y="153546"/>
                      </a:lnTo>
                      <a:lnTo>
                        <a:pt x="950604" y="620706"/>
                      </a:lnTo>
                      <a:lnTo>
                        <a:pt x="924082" y="669569"/>
                      </a:lnTo>
                      <a:cubicBezTo>
                        <a:pt x="833297" y="803943"/>
                        <a:pt x="679556" y="892291"/>
                        <a:pt x="505179" y="892291"/>
                      </a:cubicBezTo>
                      <a:cubicBezTo>
                        <a:pt x="226176" y="892291"/>
                        <a:pt x="0" y="666121"/>
                        <a:pt x="0" y="387126"/>
                      </a:cubicBezTo>
                      <a:cubicBezTo>
                        <a:pt x="0" y="247629"/>
                        <a:pt x="56544" y="121337"/>
                        <a:pt x="147964" y="2992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120" name="Freeform 119"/>
                <p:cNvSpPr>
                  <a:spLocks noChangeAspect="1"/>
                </p:cNvSpPr>
                <p:nvPr/>
              </p:nvSpPr>
              <p:spPr>
                <a:xfrm>
                  <a:off x="4549333" y="762152"/>
                  <a:ext cx="670205" cy="964956"/>
                </a:xfrm>
                <a:custGeom>
                  <a:avLst/>
                  <a:gdLst>
                    <a:gd name="connsiteX0" fmla="*/ 298084 w 670205"/>
                    <a:gd name="connsiteY0" fmla="*/ 0 h 964956"/>
                    <a:gd name="connsiteX1" fmla="*/ 670205 w 670205"/>
                    <a:gd name="connsiteY1" fmla="*/ 0 h 964956"/>
                    <a:gd name="connsiteX2" fmla="*/ 670205 w 670205"/>
                    <a:gd name="connsiteY2" fmla="*/ 935071 h 964956"/>
                    <a:gd name="connsiteX3" fmla="*/ 606991 w 670205"/>
                    <a:gd name="connsiteY3" fmla="*/ 954693 h 964956"/>
                    <a:gd name="connsiteX4" fmla="*/ 505179 w 670205"/>
                    <a:gd name="connsiteY4" fmla="*/ 964956 h 964956"/>
                    <a:gd name="connsiteX5" fmla="*/ 0 w 670205"/>
                    <a:gd name="connsiteY5" fmla="*/ 459791 h 964956"/>
                    <a:gd name="connsiteX6" fmla="*/ 222729 w 670205"/>
                    <a:gd name="connsiteY6" fmla="*/ 40900 h 964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0205" h="964956">
                      <a:moveTo>
                        <a:pt x="298084" y="0"/>
                      </a:moveTo>
                      <a:lnTo>
                        <a:pt x="670205" y="0"/>
                      </a:lnTo>
                      <a:lnTo>
                        <a:pt x="670205" y="935071"/>
                      </a:lnTo>
                      <a:lnTo>
                        <a:pt x="606991" y="954693"/>
                      </a:lnTo>
                      <a:cubicBezTo>
                        <a:pt x="574105" y="961422"/>
                        <a:pt x="540055" y="964956"/>
                        <a:pt x="505179" y="964956"/>
                      </a:cubicBezTo>
                      <a:cubicBezTo>
                        <a:pt x="226176" y="964956"/>
                        <a:pt x="0" y="738786"/>
                        <a:pt x="0" y="459791"/>
                      </a:cubicBezTo>
                      <a:cubicBezTo>
                        <a:pt x="0" y="285419"/>
                        <a:pt x="88350" y="131682"/>
                        <a:pt x="222729" y="4090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121" name="Freeform 120"/>
                <p:cNvSpPr>
                  <a:spLocks noChangeAspect="1"/>
                </p:cNvSpPr>
                <p:nvPr/>
              </p:nvSpPr>
              <p:spPr>
                <a:xfrm>
                  <a:off x="4509383" y="762152"/>
                  <a:ext cx="710154" cy="607024"/>
                </a:xfrm>
                <a:custGeom>
                  <a:avLst/>
                  <a:gdLst>
                    <a:gd name="connsiteX0" fmla="*/ 10279 w 710154"/>
                    <a:gd name="connsiteY0" fmla="*/ 0 h 607024"/>
                    <a:gd name="connsiteX1" fmla="*/ 710154 w 710154"/>
                    <a:gd name="connsiteY1" fmla="*/ 0 h 607024"/>
                    <a:gd name="connsiteX2" fmla="*/ 710154 w 710154"/>
                    <a:gd name="connsiteY2" fmla="*/ 562801 h 607024"/>
                    <a:gd name="connsiteX3" fmla="*/ 701818 w 710154"/>
                    <a:gd name="connsiteY3" fmla="*/ 567326 h 607024"/>
                    <a:gd name="connsiteX4" fmla="*/ 505179 w 710154"/>
                    <a:gd name="connsiteY4" fmla="*/ 607024 h 607024"/>
                    <a:gd name="connsiteX5" fmla="*/ 0 w 710154"/>
                    <a:gd name="connsiteY5" fmla="*/ 101859 h 607024"/>
                    <a:gd name="connsiteX6" fmla="*/ 10264 w 710154"/>
                    <a:gd name="connsiteY6" fmla="*/ 51 h 607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0154" h="607024">
                      <a:moveTo>
                        <a:pt x="10279" y="0"/>
                      </a:moveTo>
                      <a:lnTo>
                        <a:pt x="710154" y="0"/>
                      </a:lnTo>
                      <a:lnTo>
                        <a:pt x="710154" y="562801"/>
                      </a:lnTo>
                      <a:lnTo>
                        <a:pt x="701818" y="567326"/>
                      </a:lnTo>
                      <a:cubicBezTo>
                        <a:pt x="641379" y="592888"/>
                        <a:pt x="574930" y="607024"/>
                        <a:pt x="505179" y="607024"/>
                      </a:cubicBezTo>
                      <a:cubicBezTo>
                        <a:pt x="226176" y="607024"/>
                        <a:pt x="0" y="380854"/>
                        <a:pt x="0" y="101859"/>
                      </a:cubicBezTo>
                      <a:cubicBezTo>
                        <a:pt x="0" y="66985"/>
                        <a:pt x="3534" y="32936"/>
                        <a:pt x="10264" y="51"/>
                      </a:cubicBezTo>
                      <a:close/>
                    </a:path>
                  </a:pathLst>
                </a:custGeom>
                <a:solidFill>
                  <a:srgbClr val="FFEB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grpSp>
              <p:nvGrpSpPr>
                <p:cNvPr id="122" name="Group 121"/>
                <p:cNvGrpSpPr/>
                <p:nvPr/>
              </p:nvGrpSpPr>
              <p:grpSpPr>
                <a:xfrm>
                  <a:off x="3948575" y="821917"/>
                  <a:ext cx="1158750" cy="943684"/>
                  <a:chOff x="7057686" y="2361921"/>
                  <a:chExt cx="2890113" cy="2353771"/>
                </a:xfrm>
              </p:grpSpPr>
              <p:sp>
                <p:nvSpPr>
                  <p:cNvPr id="123" name="Oval 122"/>
                  <p:cNvSpPr>
                    <a:spLocks noChangeAspect="1"/>
                  </p:cNvSpPr>
                  <p:nvPr/>
                </p:nvSpPr>
                <p:spPr>
                  <a:xfrm>
                    <a:off x="7057686" y="2894500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24" name="Oval 123"/>
                  <p:cNvSpPr>
                    <a:spLocks noChangeAspect="1"/>
                  </p:cNvSpPr>
                  <p:nvPr/>
                </p:nvSpPr>
                <p:spPr>
                  <a:xfrm>
                    <a:off x="8087700" y="2366350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25" name="Oval 124"/>
                  <p:cNvSpPr>
                    <a:spLocks noChangeAspect="1"/>
                  </p:cNvSpPr>
                  <p:nvPr/>
                </p:nvSpPr>
                <p:spPr>
                  <a:xfrm>
                    <a:off x="7427550" y="3422650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26" name="Oval 125"/>
                  <p:cNvSpPr>
                    <a:spLocks noChangeAspect="1"/>
                  </p:cNvSpPr>
                  <p:nvPr/>
                </p:nvSpPr>
                <p:spPr>
                  <a:xfrm>
                    <a:off x="8831625" y="4499692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27" name="Oval 126"/>
                  <p:cNvSpPr>
                    <a:spLocks noChangeAspect="1"/>
                  </p:cNvSpPr>
                  <p:nvPr/>
                </p:nvSpPr>
                <p:spPr>
                  <a:xfrm>
                    <a:off x="8265221" y="3678252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28" name="Oval 127"/>
                  <p:cNvSpPr>
                    <a:spLocks noChangeAspect="1"/>
                  </p:cNvSpPr>
                  <p:nvPr/>
                </p:nvSpPr>
                <p:spPr>
                  <a:xfrm>
                    <a:off x="9731799" y="3238282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29" name="Oval 128"/>
                  <p:cNvSpPr>
                    <a:spLocks noChangeAspect="1"/>
                  </p:cNvSpPr>
                  <p:nvPr/>
                </p:nvSpPr>
                <p:spPr>
                  <a:xfrm>
                    <a:off x="9011625" y="3062650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30" name="Oval 129"/>
                  <p:cNvSpPr>
                    <a:spLocks noChangeAspect="1"/>
                  </p:cNvSpPr>
                  <p:nvPr/>
                </p:nvSpPr>
                <p:spPr>
                  <a:xfrm>
                    <a:off x="7445763" y="4319692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cxnSp>
                <p:nvCxnSpPr>
                  <p:cNvPr id="131" name="Straight Connector 130"/>
                  <p:cNvCxnSpPr>
                    <a:stCxn id="124" idx="5"/>
                    <a:endCxn id="129" idx="1"/>
                  </p:cNvCxnSpPr>
                  <p:nvPr/>
                </p:nvCxnSpPr>
                <p:spPr>
                  <a:xfrm>
                    <a:off x="8272068" y="2550718"/>
                    <a:ext cx="771189" cy="54356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2" name="Straight Connector 131"/>
                  <p:cNvCxnSpPr>
                    <a:stCxn id="124" idx="3"/>
                    <a:endCxn id="125" idx="7"/>
                  </p:cNvCxnSpPr>
                  <p:nvPr/>
                </p:nvCxnSpPr>
                <p:spPr>
                  <a:xfrm flipH="1">
                    <a:off x="7611918" y="2550718"/>
                    <a:ext cx="507414" cy="90356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3" name="Straight Connector 132"/>
                  <p:cNvCxnSpPr>
                    <a:stCxn id="124" idx="2"/>
                    <a:endCxn id="123" idx="7"/>
                  </p:cNvCxnSpPr>
                  <p:nvPr/>
                </p:nvCxnSpPr>
                <p:spPr>
                  <a:xfrm flipH="1">
                    <a:off x="7242054" y="2474350"/>
                    <a:ext cx="845646" cy="451782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4" name="Straight Connector 133"/>
                  <p:cNvCxnSpPr>
                    <a:stCxn id="125" idx="1"/>
                    <a:endCxn id="123" idx="5"/>
                  </p:cNvCxnSpPr>
                  <p:nvPr/>
                </p:nvCxnSpPr>
                <p:spPr>
                  <a:xfrm flipH="1" flipV="1">
                    <a:off x="7242054" y="3078868"/>
                    <a:ext cx="217128" cy="37541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5" name="Straight Connector 134"/>
                  <p:cNvCxnSpPr>
                    <a:stCxn id="125" idx="4"/>
                    <a:endCxn id="130" idx="0"/>
                  </p:cNvCxnSpPr>
                  <p:nvPr/>
                </p:nvCxnSpPr>
                <p:spPr>
                  <a:xfrm>
                    <a:off x="7535550" y="3638650"/>
                    <a:ext cx="18213" cy="681042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6" name="Straight Connector 135"/>
                  <p:cNvCxnSpPr>
                    <a:stCxn id="125" idx="5"/>
                    <a:endCxn id="127" idx="2"/>
                  </p:cNvCxnSpPr>
                  <p:nvPr/>
                </p:nvCxnSpPr>
                <p:spPr>
                  <a:xfrm>
                    <a:off x="7611918" y="3607018"/>
                    <a:ext cx="653303" cy="17923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7" name="Straight Connector 136"/>
                  <p:cNvCxnSpPr>
                    <a:stCxn id="127" idx="7"/>
                    <a:endCxn id="129" idx="3"/>
                  </p:cNvCxnSpPr>
                  <p:nvPr/>
                </p:nvCxnSpPr>
                <p:spPr>
                  <a:xfrm flipV="1">
                    <a:off x="8449589" y="3247018"/>
                    <a:ext cx="593668" cy="462866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8" name="Straight Connector 137"/>
                  <p:cNvCxnSpPr>
                    <a:stCxn id="129" idx="7"/>
                    <a:endCxn id="141" idx="3"/>
                  </p:cNvCxnSpPr>
                  <p:nvPr/>
                </p:nvCxnSpPr>
                <p:spPr>
                  <a:xfrm flipV="1">
                    <a:off x="9195993" y="2546289"/>
                    <a:ext cx="477864" cy="547993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39" name="Straight Connector 138"/>
                  <p:cNvCxnSpPr>
                    <a:stCxn id="127" idx="5"/>
                    <a:endCxn id="126" idx="1"/>
                  </p:cNvCxnSpPr>
                  <p:nvPr/>
                </p:nvCxnSpPr>
                <p:spPr>
                  <a:xfrm>
                    <a:off x="8449589" y="3862620"/>
                    <a:ext cx="413668" cy="66870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40" name="Straight Connector 139"/>
                  <p:cNvCxnSpPr>
                    <a:stCxn id="127" idx="3"/>
                    <a:endCxn id="130" idx="7"/>
                  </p:cNvCxnSpPr>
                  <p:nvPr/>
                </p:nvCxnSpPr>
                <p:spPr>
                  <a:xfrm flipH="1">
                    <a:off x="7630131" y="3862620"/>
                    <a:ext cx="666722" cy="48870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41" name="Oval 140"/>
                  <p:cNvSpPr>
                    <a:spLocks noChangeAspect="1"/>
                  </p:cNvSpPr>
                  <p:nvPr/>
                </p:nvSpPr>
                <p:spPr>
                  <a:xfrm>
                    <a:off x="9642225" y="2361921"/>
                    <a:ext cx="216000" cy="216000"/>
                  </a:xfrm>
                  <a:prstGeom prst="ellipse">
                    <a:avLst/>
                  </a:prstGeom>
                  <a:solidFill>
                    <a:srgbClr val="1D76B3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cxnSp>
                <p:nvCxnSpPr>
                  <p:cNvPr id="142" name="Straight Connector 141"/>
                  <p:cNvCxnSpPr>
                    <a:stCxn id="129" idx="6"/>
                    <a:endCxn id="128" idx="2"/>
                  </p:cNvCxnSpPr>
                  <p:nvPr/>
                </p:nvCxnSpPr>
                <p:spPr>
                  <a:xfrm>
                    <a:off x="9227625" y="3170650"/>
                    <a:ext cx="504174" cy="175632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144" name="Rectangle 143"/>
              <p:cNvSpPr/>
              <p:nvPr/>
            </p:nvSpPr>
            <p:spPr>
              <a:xfrm>
                <a:off x="7290556" y="3549646"/>
                <a:ext cx="180000" cy="18000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N</a:t>
                </a:r>
                <a:r>
                  <a:rPr lang="en-US" sz="1050" baseline="-250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B</a:t>
                </a:r>
                <a:endParaRPr lang="en-US" sz="1050" baseline="-250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sp>
          <p:nvSpPr>
            <p:cNvPr id="184" name="Rectangle 183"/>
            <p:cNvSpPr/>
            <p:nvPr/>
          </p:nvSpPr>
          <p:spPr>
            <a:xfrm>
              <a:off x="6052599" y="3372635"/>
              <a:ext cx="1368000" cy="108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7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37" y="1184542"/>
            <a:ext cx="4511840" cy="2155339"/>
          </a:xfrm>
          <a:prstGeom prst="rect">
            <a:avLst/>
          </a:prstGeom>
        </p:spPr>
      </p:pic>
      <p:sp>
        <p:nvSpPr>
          <p:cNvPr id="215" name="Rectangle 214"/>
          <p:cNvSpPr/>
          <p:nvPr/>
        </p:nvSpPr>
        <p:spPr>
          <a:xfrm>
            <a:off x="5774257" y="3696160"/>
            <a:ext cx="764968" cy="93369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 b="1" cap="small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5255552" y="4305109"/>
            <a:ext cx="66266" cy="1783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249734" y="3600925"/>
            <a:ext cx="412018" cy="1126527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b="1" cap="small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Bolt</a:t>
            </a:r>
            <a:r>
              <a:rPr lang="en-US" sz="70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API</a:t>
            </a:r>
            <a:endParaRPr lang="de-CH" sz="700" b="1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7063946" y="3600926"/>
            <a:ext cx="1039623" cy="1126527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6997680" y="3994217"/>
            <a:ext cx="66266" cy="1783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656227" y="3600925"/>
            <a:ext cx="407623" cy="1126527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b="1" cap="small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Bolt</a:t>
            </a:r>
            <a:r>
              <a:rPr lang="en-US" sz="70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API</a:t>
            </a:r>
            <a:endParaRPr lang="de-CH" sz="700" b="1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879867" y="3984671"/>
            <a:ext cx="659359" cy="1974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637975" y="3943170"/>
            <a:ext cx="283393" cy="283389"/>
          </a:xfrm>
          <a:prstGeom prst="ellipse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79866" y="3984671"/>
            <a:ext cx="56679" cy="19744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36546" y="3984671"/>
            <a:ext cx="56679" cy="19744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93223" y="3984671"/>
            <a:ext cx="56679" cy="19744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76616" y="3984671"/>
            <a:ext cx="56679" cy="19744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33295" y="3984671"/>
            <a:ext cx="56679" cy="19744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063946" y="4292822"/>
            <a:ext cx="656103" cy="1974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44" name="Rectangle 43"/>
          <p:cNvSpPr/>
          <p:nvPr/>
        </p:nvSpPr>
        <p:spPr>
          <a:xfrm rot="10800000">
            <a:off x="7667799" y="4292822"/>
            <a:ext cx="56679" cy="19744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45" name="Rectangle 44"/>
          <p:cNvSpPr/>
          <p:nvPr/>
        </p:nvSpPr>
        <p:spPr>
          <a:xfrm rot="10800000">
            <a:off x="7611119" y="4292822"/>
            <a:ext cx="56679" cy="19744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46" name="Rectangle 45"/>
          <p:cNvSpPr/>
          <p:nvPr/>
        </p:nvSpPr>
        <p:spPr>
          <a:xfrm rot="10800000">
            <a:off x="7554441" y="4292822"/>
            <a:ext cx="56679" cy="19744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47" name="Rectangle 46"/>
          <p:cNvSpPr/>
          <p:nvPr/>
        </p:nvSpPr>
        <p:spPr>
          <a:xfrm rot="10800000">
            <a:off x="7271048" y="4292822"/>
            <a:ext cx="56679" cy="19744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48" name="Rectangle 47"/>
          <p:cNvSpPr/>
          <p:nvPr/>
        </p:nvSpPr>
        <p:spPr>
          <a:xfrm rot="10800000">
            <a:off x="7214370" y="4292823"/>
            <a:ext cx="56679" cy="19744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88860" y="4479447"/>
            <a:ext cx="947177" cy="20402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LM Sans 10" panose="00000500000000000000" pitchFamily="50" charset="0"/>
              </a:rPr>
              <a:t>Receive Buffer</a:t>
            </a:r>
            <a:endParaRPr lang="de-CH" sz="900" dirty="0">
              <a:latin typeface="LM Sans 10" panose="00000500000000000000" pitchFamily="5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607667" y="4189058"/>
            <a:ext cx="410690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LM Sans 10" panose="00000500000000000000" pitchFamily="50" charset="0"/>
                <a:ea typeface="MS Gothic" panose="020B0609070205080204" pitchFamily="49" charset="-128"/>
                <a:cs typeface="Courier New" panose="02070309020205020404" pitchFamily="49" charset="0"/>
              </a:rPr>
              <a:t>flush</a:t>
            </a:r>
          </a:p>
          <a:p>
            <a:pPr algn="ctr"/>
            <a:r>
              <a:rPr lang="en-US" sz="900" dirty="0" smtClean="0">
                <a:latin typeface="LM Sans 10" panose="00000500000000000000" pitchFamily="50" charset="0"/>
                <a:ea typeface="MS Gothic" panose="020B0609070205080204" pitchFamily="49" charset="-128"/>
                <a:cs typeface="Courier New" panose="02070309020205020404" pitchFamily="49" charset="0"/>
              </a:rPr>
              <a:t>read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60034" y="3883800"/>
            <a:ext cx="423513" cy="2308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LM Sans 10" panose="00000500000000000000" pitchFamily="50" charset="0"/>
                <a:ea typeface="MS Gothic" panose="020B0609070205080204" pitchFamily="49" charset="-128"/>
                <a:cs typeface="Courier New" panose="02070309020205020404" pitchFamily="49" charset="0"/>
              </a:rPr>
              <a:t>write</a:t>
            </a:r>
          </a:p>
        </p:txBody>
      </p:sp>
      <p:cxnSp>
        <p:nvCxnSpPr>
          <p:cNvPr id="64" name="Straight Arrow Connector 63"/>
          <p:cNvCxnSpPr>
            <a:stCxn id="83" idx="2"/>
            <a:endCxn id="65" idx="1"/>
          </p:cNvCxnSpPr>
          <p:nvPr/>
        </p:nvCxnSpPr>
        <p:spPr>
          <a:xfrm>
            <a:off x="6680533" y="4390474"/>
            <a:ext cx="383413" cy="1072"/>
          </a:xfrm>
          <a:prstGeom prst="straightConnector1">
            <a:avLst/>
          </a:prstGeom>
          <a:solidFill>
            <a:schemeClr val="bg1"/>
          </a:solidFill>
          <a:ln w="95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Straight Arrow Connector 67"/>
          <p:cNvCxnSpPr>
            <a:stCxn id="92" idx="3"/>
            <a:endCxn id="70" idx="3"/>
          </p:cNvCxnSpPr>
          <p:nvPr/>
        </p:nvCxnSpPr>
        <p:spPr>
          <a:xfrm flipH="1">
            <a:off x="6539226" y="4083394"/>
            <a:ext cx="524720" cy="0"/>
          </a:xfrm>
          <a:prstGeom prst="straightConnector1">
            <a:avLst/>
          </a:prstGeom>
          <a:solidFill>
            <a:schemeClr val="bg1"/>
          </a:solidFill>
          <a:ln w="95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Rectangle 81"/>
          <p:cNvSpPr/>
          <p:nvPr/>
        </p:nvSpPr>
        <p:spPr>
          <a:xfrm rot="10800000">
            <a:off x="5775349" y="4293222"/>
            <a:ext cx="663294" cy="1974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83" name="Oval 82"/>
          <p:cNvSpPr>
            <a:spLocks noChangeAspect="1"/>
          </p:cNvSpPr>
          <p:nvPr/>
        </p:nvSpPr>
        <p:spPr>
          <a:xfrm rot="10800000">
            <a:off x="6397141" y="4248779"/>
            <a:ext cx="283393" cy="283389"/>
          </a:xfrm>
          <a:prstGeom prst="ellipse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84" name="Rectangle 83"/>
          <p:cNvSpPr/>
          <p:nvPr/>
        </p:nvSpPr>
        <p:spPr>
          <a:xfrm rot="10800000">
            <a:off x="6381964" y="4293220"/>
            <a:ext cx="56679" cy="19744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85" name="Rectangle 84"/>
          <p:cNvSpPr/>
          <p:nvPr/>
        </p:nvSpPr>
        <p:spPr>
          <a:xfrm rot="10800000">
            <a:off x="6325286" y="4293220"/>
            <a:ext cx="56679" cy="19744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86" name="Rectangle 85"/>
          <p:cNvSpPr/>
          <p:nvPr/>
        </p:nvSpPr>
        <p:spPr>
          <a:xfrm rot="10800000">
            <a:off x="6268607" y="4293220"/>
            <a:ext cx="56679" cy="19744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87" name="Rectangle 86"/>
          <p:cNvSpPr/>
          <p:nvPr/>
        </p:nvSpPr>
        <p:spPr>
          <a:xfrm rot="10800000">
            <a:off x="5985215" y="4293220"/>
            <a:ext cx="56679" cy="19744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88" name="Rectangle 87"/>
          <p:cNvSpPr/>
          <p:nvPr/>
        </p:nvSpPr>
        <p:spPr>
          <a:xfrm rot="10800000">
            <a:off x="5928536" y="4293222"/>
            <a:ext cx="56679" cy="197448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061442" y="3575453"/>
            <a:ext cx="1035812" cy="415498"/>
          </a:xfrm>
          <a:prstGeom prst="rect">
            <a:avLst/>
          </a:prstGeom>
          <a:ln w="9525">
            <a:noFill/>
          </a:ln>
        </p:spPr>
        <p:txBody>
          <a:bodyPr wrap="square" lIns="0" rIns="0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Communication </a:t>
            </a:r>
            <a:br>
              <a:rPr lang="en-US" sz="105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</a:br>
            <a:r>
              <a:rPr lang="en-US" sz="105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Processor (CP)</a:t>
            </a:r>
            <a:endParaRPr lang="de-CH" sz="105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518337" y="3600924"/>
            <a:ext cx="1730501" cy="1126527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50" name="Rectangle 149"/>
          <p:cNvSpPr/>
          <p:nvPr/>
        </p:nvSpPr>
        <p:spPr>
          <a:xfrm rot="10800000">
            <a:off x="4591467" y="3986767"/>
            <a:ext cx="657370" cy="1979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4590376" y="3986767"/>
            <a:ext cx="56679" cy="19798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647055" y="3986767"/>
            <a:ext cx="56679" cy="19798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4703733" y="3986767"/>
            <a:ext cx="56679" cy="19798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4987126" y="3986767"/>
            <a:ext cx="56679" cy="19798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5043804" y="3986767"/>
            <a:ext cx="56679" cy="19798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327512" y="4184303"/>
            <a:ext cx="1018057" cy="204023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LM Sans 10" panose="00000500000000000000" pitchFamily="50" charset="0"/>
              </a:rPr>
              <a:t>Receive Buffer</a:t>
            </a:r>
            <a:endParaRPr lang="de-CH" sz="900" dirty="0">
              <a:latin typeface="LM Sans 10" panose="00000500000000000000" pitchFamily="50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295365" y="3882777"/>
            <a:ext cx="410690" cy="3693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LM Sans 10" panose="00000500000000000000" pitchFamily="50" charset="0"/>
                <a:ea typeface="MS Gothic" panose="020B0609070205080204" pitchFamily="49" charset="-128"/>
                <a:cs typeface="Courier New" panose="02070309020205020404" pitchFamily="49" charset="0"/>
              </a:rPr>
              <a:t>flush</a:t>
            </a:r>
          </a:p>
          <a:p>
            <a:pPr algn="ctr"/>
            <a:r>
              <a:rPr lang="en-US" sz="900" dirty="0" smtClean="0">
                <a:latin typeface="LM Sans 10" panose="00000500000000000000" pitchFamily="50" charset="0"/>
                <a:ea typeface="MS Gothic" panose="020B0609070205080204" pitchFamily="49" charset="-128"/>
                <a:cs typeface="Courier New" panose="02070309020205020404" pitchFamily="49" charset="0"/>
              </a:rPr>
              <a:t>read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253144" y="4340415"/>
            <a:ext cx="423513" cy="230832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LM Sans 10" panose="00000500000000000000" pitchFamily="50" charset="0"/>
                <a:ea typeface="MS Gothic" panose="020B0609070205080204" pitchFamily="49" charset="-128"/>
                <a:cs typeface="Courier New" panose="02070309020205020404" pitchFamily="49" charset="0"/>
              </a:rPr>
              <a:t>write</a:t>
            </a:r>
          </a:p>
        </p:txBody>
      </p:sp>
      <p:cxnSp>
        <p:nvCxnSpPr>
          <p:cNvPr id="161" name="Straight Arrow Connector 160"/>
          <p:cNvCxnSpPr>
            <a:stCxn id="147" idx="1"/>
            <a:endCxn id="82" idx="3"/>
          </p:cNvCxnSpPr>
          <p:nvPr/>
        </p:nvCxnSpPr>
        <p:spPr>
          <a:xfrm flipV="1">
            <a:off x="5255552" y="4391946"/>
            <a:ext cx="519796" cy="2341"/>
          </a:xfrm>
          <a:prstGeom prst="straightConnector1">
            <a:avLst/>
          </a:prstGeom>
          <a:solidFill>
            <a:schemeClr val="bg1"/>
          </a:solidFill>
          <a:ln w="95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2" name="Straight Arrow Connector 161"/>
          <p:cNvCxnSpPr>
            <a:stCxn id="5" idx="2"/>
            <a:endCxn id="150" idx="1"/>
          </p:cNvCxnSpPr>
          <p:nvPr/>
        </p:nvCxnSpPr>
        <p:spPr>
          <a:xfrm flipH="1">
            <a:off x="5248838" y="4084866"/>
            <a:ext cx="389138" cy="897"/>
          </a:xfrm>
          <a:prstGeom prst="straightConnector1">
            <a:avLst/>
          </a:prstGeom>
          <a:solidFill>
            <a:schemeClr val="bg1"/>
          </a:solidFill>
          <a:ln w="952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3" name="Rectangle 172"/>
          <p:cNvSpPr/>
          <p:nvPr/>
        </p:nvSpPr>
        <p:spPr>
          <a:xfrm>
            <a:off x="3518337" y="3575453"/>
            <a:ext cx="1730501" cy="415498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Application </a:t>
            </a:r>
            <a:br>
              <a:rPr lang="en-US" sz="105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</a:br>
            <a:r>
              <a:rPr lang="en-US" sz="105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Processor (AP)</a:t>
            </a:r>
            <a:endParaRPr lang="de-CH" sz="105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pic>
        <p:nvPicPr>
          <p:cNvPr id="94" name="Bild 9">
            <a:extLst>
              <a:ext uri="{FF2B5EF4-FFF2-40B4-BE49-F238E27FC236}">
                <a16:creationId xmlns:a16="http://schemas.microsoft.com/office/drawing/2014/main" id="{65C37D4D-EA63-46BC-B751-52EBD6ED8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34" y="3729177"/>
            <a:ext cx="520811" cy="21806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8" name="Rectangle 97"/>
          <p:cNvSpPr/>
          <p:nvPr/>
        </p:nvSpPr>
        <p:spPr>
          <a:xfrm rot="10800000">
            <a:off x="7326466" y="4292820"/>
            <a:ext cx="227078" cy="19744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 rot="10800000">
            <a:off x="7316096" y="4326665"/>
            <a:ext cx="241146" cy="231227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LM Sans 10" panose="00000500000000000000" pitchFamily="50" charset="0"/>
              </a:rPr>
              <a:t>…</a:t>
            </a:r>
            <a:endParaRPr lang="de-CH" sz="1100" dirty="0">
              <a:latin typeface="LM Sans 10" panose="00000500000000000000" pitchFamily="50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760839" y="3986770"/>
            <a:ext cx="229461" cy="19798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6050413" y="3984132"/>
            <a:ext cx="231732" cy="19798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6037867" y="4293223"/>
            <a:ext cx="229842" cy="197988"/>
          </a:xfrm>
          <a:prstGeom prst="rect">
            <a:avLst/>
          </a:prstGeom>
          <a:solidFill>
            <a:srgbClr val="FF9933"/>
          </a:solidFill>
          <a:ln w="9525" cap="rnd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>
              <a:latin typeface="LM Sans 10" panose="00000500000000000000" pitchFamily="50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 rot="10800000">
            <a:off x="6034950" y="4326668"/>
            <a:ext cx="241146" cy="231227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LM Sans 10" panose="00000500000000000000" pitchFamily="50" charset="0"/>
              </a:rPr>
              <a:t>…</a:t>
            </a:r>
            <a:endParaRPr lang="de-CH" sz="1100" dirty="0">
              <a:latin typeface="LM Sans 10" panose="00000500000000000000" pitchFamily="50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 rot="10800000">
            <a:off x="6034949" y="4023685"/>
            <a:ext cx="241146" cy="231227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LM Sans 10" panose="00000500000000000000" pitchFamily="50" charset="0"/>
              </a:rPr>
              <a:t>…</a:t>
            </a:r>
            <a:endParaRPr lang="de-CH" sz="1100" dirty="0">
              <a:latin typeface="LM Sans 10" panose="00000500000000000000" pitchFamily="50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 rot="10800000">
            <a:off x="4748055" y="4023686"/>
            <a:ext cx="241146" cy="231227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LM Sans 10" panose="00000500000000000000" pitchFamily="50" charset="0"/>
              </a:rPr>
              <a:t>…</a:t>
            </a:r>
            <a:endParaRPr lang="de-CH" sz="1100" dirty="0">
              <a:latin typeface="LM Sans 10" panose="00000500000000000000" pitchFamily="50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29" y="4287459"/>
            <a:ext cx="202680" cy="288000"/>
          </a:xfrm>
          <a:prstGeom prst="rect">
            <a:avLst/>
          </a:prstGeom>
          <a:ln w="9525">
            <a:noFill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t="1315" r="26918" b="16725"/>
          <a:stretch/>
        </p:blipFill>
        <p:spPr>
          <a:xfrm>
            <a:off x="3995336" y="4004820"/>
            <a:ext cx="162664" cy="288000"/>
          </a:xfrm>
          <a:prstGeom prst="rect">
            <a:avLst/>
          </a:prstGeom>
          <a:ln w="9525">
            <a:noFill/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0" t="13297" r="18282" b="27562"/>
          <a:stretch/>
        </p:blipFill>
        <p:spPr>
          <a:xfrm>
            <a:off x="4113210" y="4353774"/>
            <a:ext cx="307560" cy="288000"/>
          </a:xfrm>
          <a:prstGeom prst="rect">
            <a:avLst/>
          </a:prstGeom>
          <a:ln w="9525">
            <a:noFill/>
          </a:ln>
        </p:spPr>
      </p:pic>
      <p:pic>
        <p:nvPicPr>
          <p:cNvPr id="73" name="Bild 19"/>
          <p:cNvPicPr>
            <a:picLocks noChangeAspect="1"/>
          </p:cNvPicPr>
          <p:nvPr/>
        </p:nvPicPr>
        <p:blipFill rotWithShape="1">
          <a:blip r:embed="rId7"/>
          <a:srcRect b="12524"/>
          <a:stretch/>
        </p:blipFill>
        <p:spPr>
          <a:xfrm>
            <a:off x="7379261" y="3958008"/>
            <a:ext cx="329233" cy="288000"/>
          </a:xfrm>
          <a:prstGeom prst="rect">
            <a:avLst/>
          </a:prstGeom>
          <a:ln w="9525">
            <a:noFill/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10688" r="9583" b="24312"/>
          <a:stretch/>
        </p:blipFill>
        <p:spPr>
          <a:xfrm>
            <a:off x="7727480" y="4143733"/>
            <a:ext cx="357103" cy="28800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45172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265478" y="5369577"/>
            <a:ext cx="3345917" cy="216000"/>
            <a:chOff x="2675215" y="4818034"/>
            <a:chExt cx="3345917" cy="216000"/>
          </a:xfrm>
        </p:grpSpPr>
        <p:grpSp>
          <p:nvGrpSpPr>
            <p:cNvPr id="4" name="Group 3"/>
            <p:cNvGrpSpPr/>
            <p:nvPr/>
          </p:nvGrpSpPr>
          <p:grpSpPr>
            <a:xfrm>
              <a:off x="3907383" y="4818034"/>
              <a:ext cx="900816" cy="216000"/>
              <a:chOff x="4545020" y="5421321"/>
              <a:chExt cx="900816" cy="216000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4913703" y="5436988"/>
                <a:ext cx="53213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 smtClean="0">
                    <a:latin typeface="LM Sans 10" panose="00000500000000000000" pitchFamily="50" charset="0"/>
                  </a:rPr>
                  <a:t>Network</a:t>
                </a:r>
              </a:p>
            </p:txBody>
          </p:sp>
          <p:sp>
            <p:nvSpPr>
              <p:cNvPr id="132" name="Rectangle 131"/>
              <p:cNvSpPr>
                <a:spLocks noChangeAspect="1"/>
              </p:cNvSpPr>
              <p:nvPr/>
            </p:nvSpPr>
            <p:spPr>
              <a:xfrm>
                <a:off x="4545020" y="5421321"/>
                <a:ext cx="216000" cy="216000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675215" y="4818034"/>
              <a:ext cx="1009884" cy="216000"/>
              <a:chOff x="3283816" y="5421321"/>
              <a:chExt cx="1009884" cy="21600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3652499" y="5436988"/>
                <a:ext cx="64120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 smtClean="0">
                    <a:latin typeface="LM Sans 10" panose="00000500000000000000" pitchFamily="50" charset="0"/>
                  </a:rPr>
                  <a:t>Data Link</a:t>
                </a:r>
              </a:p>
            </p:txBody>
          </p:sp>
          <p:sp>
            <p:nvSpPr>
              <p:cNvPr id="136" name="Rectangle 135"/>
              <p:cNvSpPr>
                <a:spLocks noChangeAspect="1"/>
              </p:cNvSpPr>
              <p:nvPr/>
            </p:nvSpPr>
            <p:spPr>
              <a:xfrm>
                <a:off x="3283816" y="5421321"/>
                <a:ext cx="216000" cy="216000"/>
              </a:xfrm>
              <a:prstGeom prst="rect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030484" y="4818034"/>
              <a:ext cx="990648" cy="216000"/>
              <a:chOff x="5718936" y="5421321"/>
              <a:chExt cx="990648" cy="216000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6087619" y="5436988"/>
                <a:ext cx="6219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 smtClean="0">
                    <a:latin typeface="LM Sans 10" panose="00000500000000000000" pitchFamily="50" charset="0"/>
                  </a:rPr>
                  <a:t>Scheduler</a:t>
                </a:r>
              </a:p>
            </p:txBody>
          </p:sp>
          <p:sp>
            <p:nvSpPr>
              <p:cNvPr id="137" name="Rectangle 136"/>
              <p:cNvSpPr>
                <a:spLocks noChangeAspect="1"/>
              </p:cNvSpPr>
              <p:nvPr/>
            </p:nvSpPr>
            <p:spPr>
              <a:xfrm>
                <a:off x="5718936" y="5421321"/>
                <a:ext cx="216000" cy="216000"/>
              </a:xfrm>
              <a:prstGeom prst="rect">
                <a:avLst/>
              </a:prstGeom>
              <a:solidFill>
                <a:srgbClr val="AA44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</p:grpSp>
      </p:grpSp>
      <p:sp>
        <p:nvSpPr>
          <p:cNvPr id="50" name="Rectangle 49"/>
          <p:cNvSpPr/>
          <p:nvPr/>
        </p:nvSpPr>
        <p:spPr>
          <a:xfrm>
            <a:off x="4004850" y="1048097"/>
            <a:ext cx="3454233" cy="172926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04850" y="1048097"/>
            <a:ext cx="3454233" cy="23374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LM Sans 10" panose="00000500000000000000" pitchFamily="50" charset="0"/>
              </a:rPr>
              <a:t>Distributed Real-time Protocol (DRP)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881975" y="1355882"/>
            <a:ext cx="1669638" cy="1360366"/>
            <a:chOff x="4868854" y="1215989"/>
            <a:chExt cx="1980002" cy="1466581"/>
          </a:xfrm>
        </p:grpSpPr>
        <p:sp>
          <p:nvSpPr>
            <p:cNvPr id="52" name="Rectangle 51"/>
            <p:cNvSpPr/>
            <p:nvPr/>
          </p:nvSpPr>
          <p:spPr>
            <a:xfrm>
              <a:off x="4868854" y="1215989"/>
              <a:ext cx="1980001" cy="14665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868856" y="1215989"/>
              <a:ext cx="1980000" cy="252000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LWB*</a:t>
              </a:r>
              <a:endParaRPr lang="en-US" sz="12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268" y="2045496"/>
            <a:ext cx="329002" cy="467498"/>
          </a:xfrm>
          <a:prstGeom prst="rect">
            <a:avLst/>
          </a:prstGeom>
          <a:ln w="19050"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4948236" y="1658048"/>
            <a:ext cx="1536067" cy="984164"/>
            <a:chOff x="4938718" y="1705714"/>
            <a:chExt cx="1836001" cy="1061006"/>
          </a:xfrm>
        </p:grpSpPr>
        <p:sp>
          <p:nvSpPr>
            <p:cNvPr id="56" name="Rectangle 55"/>
            <p:cNvSpPr/>
            <p:nvPr/>
          </p:nvSpPr>
          <p:spPr>
            <a:xfrm>
              <a:off x="4938718" y="1705714"/>
              <a:ext cx="1836001" cy="10610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938718" y="1706026"/>
              <a:ext cx="1836000" cy="252000"/>
            </a:xfrm>
            <a:prstGeom prst="rect">
              <a:avLst/>
            </a:prstGeom>
            <a:solidFill>
              <a:srgbClr val="FFEBD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Glossy</a:t>
              </a:r>
              <a:endParaRPr lang="en-US" sz="12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193386" y="1952152"/>
            <a:ext cx="1049376" cy="654186"/>
            <a:chOff x="4694521" y="2779395"/>
            <a:chExt cx="1131309" cy="705264"/>
          </a:xfrm>
        </p:grpSpPr>
        <p:sp>
          <p:nvSpPr>
            <p:cNvPr id="81" name="Cloud 80"/>
            <p:cNvSpPr/>
            <p:nvPr/>
          </p:nvSpPr>
          <p:spPr>
            <a:xfrm rot="11135353">
              <a:off x="4700843" y="2779395"/>
              <a:ext cx="1124987" cy="705264"/>
            </a:xfrm>
            <a:prstGeom prst="clou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94521" y="2949155"/>
              <a:ext cx="1123480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Multi-hop</a:t>
              </a:r>
              <a:br>
                <a:rPr lang="en-US" sz="105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</a:br>
              <a:r>
                <a:rPr lang="en-US" sz="105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Wireless </a:t>
              </a:r>
              <a:r>
                <a:rPr lang="en-US" sz="1050" dirty="0">
                  <a:solidFill>
                    <a:schemeClr val="bg1"/>
                  </a:solidFill>
                  <a:latin typeface="LM Sans 10" panose="00000500000000000000" pitchFamily="50" charset="0"/>
                </a:rPr>
                <a:t>N</a:t>
              </a:r>
              <a:r>
                <a:rPr lang="en-US" sz="105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etwork</a:t>
              </a:r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t="1315" r="26918" b="16725"/>
          <a:stretch/>
        </p:blipFill>
        <p:spPr>
          <a:xfrm>
            <a:off x="3427941" y="2045496"/>
            <a:ext cx="264046" cy="467498"/>
          </a:xfrm>
          <a:prstGeom prst="rect">
            <a:avLst/>
          </a:prstGeom>
          <a:ln w="19050">
            <a:noFill/>
          </a:ln>
        </p:spPr>
      </p:pic>
      <p:cxnSp>
        <p:nvCxnSpPr>
          <p:cNvPr id="77" name="Straight Connector 76"/>
          <p:cNvCxnSpPr>
            <a:stCxn id="96" idx="1"/>
            <a:endCxn id="76" idx="3"/>
          </p:cNvCxnSpPr>
          <p:nvPr/>
        </p:nvCxnSpPr>
        <p:spPr>
          <a:xfrm flipH="1" flipV="1">
            <a:off x="3691987" y="2279245"/>
            <a:ext cx="160578" cy="3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6" idx="3"/>
            <a:endCxn id="68" idx="1"/>
          </p:cNvCxnSpPr>
          <p:nvPr/>
        </p:nvCxnSpPr>
        <p:spPr>
          <a:xfrm flipV="1">
            <a:off x="7580690" y="2279245"/>
            <a:ext cx="160578" cy="3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3852565" y="2145636"/>
            <a:ext cx="1295100" cy="267219"/>
            <a:chOff x="3140998" y="2949072"/>
            <a:chExt cx="1396219" cy="288083"/>
          </a:xfrm>
        </p:grpSpPr>
        <p:sp>
          <p:nvSpPr>
            <p:cNvPr id="96" name="Rectangle 95"/>
            <p:cNvSpPr/>
            <p:nvPr/>
          </p:nvSpPr>
          <p:spPr>
            <a:xfrm>
              <a:off x="3140998" y="2949155"/>
              <a:ext cx="288000" cy="2880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AP</a:t>
              </a:r>
              <a:endParaRPr lang="en-US" sz="105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108853" y="2949155"/>
              <a:ext cx="288000" cy="2880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LM Sans 10" panose="00000500000000000000" pitchFamily="50" charset="0"/>
                </a:rPr>
                <a:t>C</a:t>
              </a:r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P</a:t>
              </a:r>
              <a:endParaRPr lang="en-US" sz="105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3548103" y="2949155"/>
              <a:ext cx="441645" cy="288000"/>
              <a:chOff x="1907110" y="679397"/>
              <a:chExt cx="441645" cy="288000"/>
            </a:xfrm>
          </p:grpSpPr>
          <p:sp>
            <p:nvSpPr>
              <p:cNvPr id="113" name="Rounded Rectangle 112"/>
              <p:cNvSpPr/>
              <p:nvPr/>
            </p:nvSpPr>
            <p:spPr>
              <a:xfrm>
                <a:off x="1907110" y="679397"/>
                <a:ext cx="441645" cy="288000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LM Sans 10" panose="00000500000000000000" pitchFamily="2" charset="0"/>
                </a:endParaRPr>
              </a:p>
            </p:txBody>
          </p:sp>
          <p:pic>
            <p:nvPicPr>
              <p:cNvPr id="114" name="Bild 9">
                <a:extLst>
                  <a:ext uri="{FF2B5EF4-FFF2-40B4-BE49-F238E27FC236}">
                    <a16:creationId xmlns:a16="http://schemas.microsoft.com/office/drawing/2014/main" id="{65C37D4D-EA63-46BC-B751-52EBD6ED8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7111" y="731020"/>
                <a:ext cx="441644" cy="184916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100" name="Straight Connector 99"/>
            <p:cNvCxnSpPr/>
            <p:nvPr/>
          </p:nvCxnSpPr>
          <p:spPr>
            <a:xfrm>
              <a:off x="3428998" y="3093115"/>
              <a:ext cx="119106" cy="81"/>
            </a:xfrm>
            <a:prstGeom prst="line">
              <a:avLst/>
            </a:prstGeom>
            <a:ln w="28575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7" idx="1"/>
              <a:endCxn id="114" idx="3"/>
            </p:cNvCxnSpPr>
            <p:nvPr/>
          </p:nvCxnSpPr>
          <p:spPr>
            <a:xfrm flipH="1">
              <a:off x="3989748" y="3093155"/>
              <a:ext cx="119105" cy="81"/>
            </a:xfrm>
            <a:prstGeom prst="line">
              <a:avLst/>
            </a:prstGeom>
            <a:ln w="28575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/>
            <p:cNvGrpSpPr/>
            <p:nvPr/>
          </p:nvGrpSpPr>
          <p:grpSpPr>
            <a:xfrm>
              <a:off x="4395986" y="2949072"/>
              <a:ext cx="141231" cy="146449"/>
              <a:chOff x="4395986" y="2949072"/>
              <a:chExt cx="141231" cy="146449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 flipV="1">
                <a:off x="4477180" y="2958402"/>
                <a:ext cx="725" cy="136807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 flipV="1">
                <a:off x="4395986" y="3095209"/>
                <a:ext cx="81194" cy="312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2700000" flipH="1">
                <a:off x="4417313" y="2983573"/>
                <a:ext cx="69001" cy="0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18900000" flipH="1">
                <a:off x="4468223" y="2983628"/>
                <a:ext cx="68994" cy="0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314988" y="2145636"/>
            <a:ext cx="1265701" cy="267218"/>
            <a:chOff x="3442513" y="3913526"/>
            <a:chExt cx="1364525" cy="288082"/>
          </a:xfrm>
        </p:grpSpPr>
        <p:grpSp>
          <p:nvGrpSpPr>
            <p:cNvPr id="84" name="Group 83"/>
            <p:cNvGrpSpPr/>
            <p:nvPr/>
          </p:nvGrpSpPr>
          <p:grpSpPr>
            <a:xfrm>
              <a:off x="3442513" y="3913526"/>
              <a:ext cx="105590" cy="146320"/>
              <a:chOff x="6332884" y="3596772"/>
              <a:chExt cx="105590" cy="14632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 flipV="1">
                <a:off x="6358250" y="3606102"/>
                <a:ext cx="725" cy="136807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 flipV="1">
                <a:off x="6357280" y="3742780"/>
                <a:ext cx="81194" cy="312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2700000" flipH="1">
                <a:off x="6298383" y="3631273"/>
                <a:ext cx="69001" cy="0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18900000" flipH="1">
                <a:off x="6349293" y="3631328"/>
                <a:ext cx="68994" cy="0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/>
            <p:cNvSpPr/>
            <p:nvPr/>
          </p:nvSpPr>
          <p:spPr>
            <a:xfrm>
              <a:off x="3551183" y="3913608"/>
              <a:ext cx="288000" cy="2880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LM Sans 10" panose="00000500000000000000" pitchFamily="50" charset="0"/>
                </a:rPr>
                <a:t>C</a:t>
              </a:r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P</a:t>
              </a:r>
              <a:endParaRPr lang="en-US" sz="105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519038" y="3913608"/>
              <a:ext cx="288000" cy="2880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AP</a:t>
              </a:r>
              <a:endParaRPr lang="en-US" sz="105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958288" y="3913608"/>
              <a:ext cx="441645" cy="288000"/>
              <a:chOff x="1907110" y="679397"/>
              <a:chExt cx="441645" cy="288000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907110" y="679397"/>
                <a:ext cx="441645" cy="288000"/>
              </a:xfrm>
              <a:prstGeom prst="roundRect">
                <a:avLst>
                  <a:gd name="adj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LM Sans 10" panose="00000500000000000000" pitchFamily="2" charset="0"/>
                </a:endParaRPr>
              </a:p>
            </p:txBody>
          </p:sp>
          <p:pic>
            <p:nvPicPr>
              <p:cNvPr id="91" name="Bild 9">
                <a:extLst>
                  <a:ext uri="{FF2B5EF4-FFF2-40B4-BE49-F238E27FC236}">
                    <a16:creationId xmlns:a16="http://schemas.microsoft.com/office/drawing/2014/main" id="{65C37D4D-EA63-46BC-B751-52EBD6ED8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7111" y="731020"/>
                <a:ext cx="441644" cy="184916"/>
              </a:xfrm>
              <a:prstGeom prst="rect">
                <a:avLst/>
              </a:prstGeom>
            </p:spPr>
          </p:pic>
        </p:grpSp>
        <p:cxnSp>
          <p:nvCxnSpPr>
            <p:cNvPr id="88" name="Straight Connector 87"/>
            <p:cNvCxnSpPr/>
            <p:nvPr/>
          </p:nvCxnSpPr>
          <p:spPr>
            <a:xfrm>
              <a:off x="3839183" y="4057568"/>
              <a:ext cx="119106" cy="81"/>
            </a:xfrm>
            <a:prstGeom prst="line">
              <a:avLst/>
            </a:prstGeom>
            <a:ln w="28575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86" idx="1"/>
              <a:endCxn id="91" idx="3"/>
            </p:cNvCxnSpPr>
            <p:nvPr/>
          </p:nvCxnSpPr>
          <p:spPr>
            <a:xfrm flipH="1">
              <a:off x="4399933" y="4057608"/>
              <a:ext cx="119105" cy="81"/>
            </a:xfrm>
            <a:prstGeom prst="line">
              <a:avLst/>
            </a:prstGeom>
            <a:ln w="28575" cmpd="dbl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24226" y="3052349"/>
            <a:ext cx="4824000" cy="1729260"/>
            <a:chOff x="3324226" y="3052349"/>
            <a:chExt cx="4824000" cy="1729260"/>
          </a:xfrm>
        </p:grpSpPr>
        <p:sp>
          <p:nvSpPr>
            <p:cNvPr id="141" name="Rectangle 140"/>
            <p:cNvSpPr/>
            <p:nvPr/>
          </p:nvSpPr>
          <p:spPr>
            <a:xfrm>
              <a:off x="3324226" y="3052349"/>
              <a:ext cx="4824000" cy="1729260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324226" y="3052349"/>
              <a:ext cx="4824000" cy="233749"/>
            </a:xfrm>
            <a:prstGeom prst="rect">
              <a:avLst/>
            </a:prstGeom>
            <a:solidFill>
              <a:srgbClr val="AA44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M Sans 10" panose="00000500000000000000" pitchFamily="50" charset="0"/>
                </a:rPr>
                <a:t>Time-Triggered Wireless (TTW)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881975" y="3360134"/>
              <a:ext cx="1669637" cy="1360366"/>
              <a:chOff x="4881975" y="3360134"/>
              <a:chExt cx="1669637" cy="1360366"/>
            </a:xfrm>
          </p:grpSpPr>
          <p:sp>
            <p:nvSpPr>
              <p:cNvPr id="180" name="Rectangle 179"/>
              <p:cNvSpPr/>
              <p:nvPr/>
            </p:nvSpPr>
            <p:spPr>
              <a:xfrm>
                <a:off x="4881975" y="3360134"/>
                <a:ext cx="1669636" cy="13603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4881977" y="3360134"/>
                <a:ext cx="1669635" cy="233749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TTnet</a:t>
                </a:r>
                <a:endParaRPr lang="en-US" sz="12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1268" y="4049748"/>
              <a:ext cx="329002" cy="467498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7" name="Group 6"/>
            <p:cNvGrpSpPr/>
            <p:nvPr/>
          </p:nvGrpSpPr>
          <p:grpSpPr>
            <a:xfrm>
              <a:off x="4948236" y="3662300"/>
              <a:ext cx="1536066" cy="984164"/>
              <a:chOff x="4948236" y="3662300"/>
              <a:chExt cx="1536066" cy="984164"/>
            </a:xfrm>
          </p:grpSpPr>
          <p:sp>
            <p:nvSpPr>
              <p:cNvPr id="178" name="Rectangle 177"/>
              <p:cNvSpPr/>
              <p:nvPr/>
            </p:nvSpPr>
            <p:spPr>
              <a:xfrm>
                <a:off x="4948236" y="3662300"/>
                <a:ext cx="1536066" cy="9841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4948236" y="3662300"/>
                <a:ext cx="1536065" cy="233749"/>
              </a:xfrm>
              <a:prstGeom prst="rect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Glossy</a:t>
                </a:r>
                <a:endParaRPr lang="en-US" sz="12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5193386" y="3956404"/>
              <a:ext cx="1049375" cy="654186"/>
              <a:chOff x="4694521" y="2779395"/>
              <a:chExt cx="1131309" cy="705264"/>
            </a:xfrm>
          </p:grpSpPr>
          <p:sp>
            <p:nvSpPr>
              <p:cNvPr id="176" name="Cloud 175"/>
              <p:cNvSpPr/>
              <p:nvPr/>
            </p:nvSpPr>
            <p:spPr>
              <a:xfrm rot="11135353">
                <a:off x="4700843" y="2779395"/>
                <a:ext cx="1124987" cy="705264"/>
              </a:xfrm>
              <a:prstGeom prst="clou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4694521" y="2949155"/>
                <a:ext cx="1123480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Multi-hop</a:t>
                </a:r>
                <a:b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</a:br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Wireless </a:t>
                </a:r>
                <a:r>
                  <a:rPr lang="en-US" sz="1050" dirty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N</a:t>
                </a:r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etwork</a:t>
                </a:r>
              </a:p>
            </p:txBody>
          </p:sp>
        </p:grpSp>
        <p:pic>
          <p:nvPicPr>
            <p:cNvPr id="147" name="Picture 14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89" t="1315" r="26918" b="16725"/>
            <a:stretch/>
          </p:blipFill>
          <p:spPr>
            <a:xfrm>
              <a:off x="3427941" y="4049748"/>
              <a:ext cx="264046" cy="467498"/>
            </a:xfrm>
            <a:prstGeom prst="rect">
              <a:avLst/>
            </a:prstGeom>
            <a:ln w="19050">
              <a:noFill/>
            </a:ln>
          </p:spPr>
        </p:pic>
        <p:cxnSp>
          <p:nvCxnSpPr>
            <p:cNvPr id="148" name="Straight Connector 147"/>
            <p:cNvCxnSpPr>
              <a:stCxn id="164" idx="1"/>
              <a:endCxn id="147" idx="3"/>
            </p:cNvCxnSpPr>
            <p:nvPr/>
          </p:nvCxnSpPr>
          <p:spPr>
            <a:xfrm flipH="1" flipV="1">
              <a:off x="3691987" y="4283497"/>
              <a:ext cx="160578" cy="3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4" idx="3"/>
              <a:endCxn id="144" idx="1"/>
            </p:cNvCxnSpPr>
            <p:nvPr/>
          </p:nvCxnSpPr>
          <p:spPr>
            <a:xfrm flipV="1">
              <a:off x="7580689" y="4283497"/>
              <a:ext cx="160578" cy="3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3852565" y="4149888"/>
              <a:ext cx="1295100" cy="267219"/>
              <a:chOff x="3140998" y="2949072"/>
              <a:chExt cx="1396219" cy="288083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140998" y="2949155"/>
                <a:ext cx="288000" cy="288000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b="1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AP</a:t>
                </a:r>
                <a:endParaRPr lang="en-US" sz="105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4108853" y="2949155"/>
                <a:ext cx="288000" cy="288000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C</a:t>
                </a:r>
                <a:r>
                  <a:rPr lang="en-US" sz="1050" b="1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P</a:t>
                </a:r>
                <a:endParaRPr lang="en-US" sz="105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grpSp>
            <p:nvGrpSpPr>
              <p:cNvPr id="166" name="Group 165"/>
              <p:cNvGrpSpPr/>
              <p:nvPr/>
            </p:nvGrpSpPr>
            <p:grpSpPr>
              <a:xfrm>
                <a:off x="3548103" y="2949155"/>
                <a:ext cx="441645" cy="288000"/>
                <a:chOff x="1907110" y="679397"/>
                <a:chExt cx="441645" cy="288000"/>
              </a:xfrm>
            </p:grpSpPr>
            <p:sp>
              <p:nvSpPr>
                <p:cNvPr id="174" name="Rounded Rectangle 173"/>
                <p:cNvSpPr/>
                <p:nvPr/>
              </p:nvSpPr>
              <p:spPr>
                <a:xfrm>
                  <a:off x="1907110" y="679397"/>
                  <a:ext cx="441645" cy="288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LM Sans 10" panose="00000500000000000000" pitchFamily="2" charset="0"/>
                  </a:endParaRPr>
                </a:p>
              </p:txBody>
            </p:sp>
            <p:pic>
              <p:nvPicPr>
                <p:cNvPr id="175" name="Bild 9">
                  <a:extLst>
                    <a:ext uri="{FF2B5EF4-FFF2-40B4-BE49-F238E27FC236}">
                      <a16:creationId xmlns:a16="http://schemas.microsoft.com/office/drawing/2014/main" id="{65C37D4D-EA63-46BC-B751-52EBD6ED8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7111" y="731020"/>
                  <a:ext cx="441644" cy="18491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cxnSp>
            <p:nvCxnSpPr>
              <p:cNvPr id="167" name="Straight Connector 166"/>
              <p:cNvCxnSpPr/>
              <p:nvPr/>
            </p:nvCxnSpPr>
            <p:spPr>
              <a:xfrm>
                <a:off x="3428998" y="3093115"/>
                <a:ext cx="119106" cy="81"/>
              </a:xfrm>
              <a:prstGeom prst="line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stCxn id="165" idx="1"/>
                <a:endCxn id="175" idx="3"/>
              </p:cNvCxnSpPr>
              <p:nvPr/>
            </p:nvCxnSpPr>
            <p:spPr>
              <a:xfrm flipH="1">
                <a:off x="3989748" y="3093155"/>
                <a:ext cx="119105" cy="81"/>
              </a:xfrm>
              <a:prstGeom prst="line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/>
              <p:cNvGrpSpPr/>
              <p:nvPr/>
            </p:nvGrpSpPr>
            <p:grpSpPr>
              <a:xfrm>
                <a:off x="4395986" y="2949072"/>
                <a:ext cx="141231" cy="146449"/>
                <a:chOff x="4395986" y="2949072"/>
                <a:chExt cx="141231" cy="146449"/>
              </a:xfrm>
            </p:grpSpPr>
            <p:cxnSp>
              <p:nvCxnSpPr>
                <p:cNvPr id="170" name="Straight Connector 169"/>
                <p:cNvCxnSpPr/>
                <p:nvPr/>
              </p:nvCxnSpPr>
              <p:spPr>
                <a:xfrm flipV="1">
                  <a:off x="4477180" y="2958402"/>
                  <a:ext cx="725" cy="136807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 flipV="1">
                  <a:off x="4395986" y="3095209"/>
                  <a:ext cx="81194" cy="312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rot="2700000" flipH="1">
                  <a:off x="4417313" y="2983573"/>
                  <a:ext cx="69001" cy="0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rot="18900000" flipH="1">
                  <a:off x="4468223" y="2983628"/>
                  <a:ext cx="68994" cy="0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1" name="Group 150"/>
            <p:cNvGrpSpPr/>
            <p:nvPr/>
          </p:nvGrpSpPr>
          <p:grpSpPr>
            <a:xfrm>
              <a:off x="6314988" y="4149888"/>
              <a:ext cx="1265701" cy="267218"/>
              <a:chOff x="3442513" y="3913526"/>
              <a:chExt cx="1364525" cy="288082"/>
            </a:xfrm>
          </p:grpSpPr>
          <p:grpSp>
            <p:nvGrpSpPr>
              <p:cNvPr id="152" name="Group 151"/>
              <p:cNvGrpSpPr/>
              <p:nvPr/>
            </p:nvGrpSpPr>
            <p:grpSpPr>
              <a:xfrm>
                <a:off x="3442513" y="3913526"/>
                <a:ext cx="105590" cy="146320"/>
                <a:chOff x="6332884" y="3596772"/>
                <a:chExt cx="105590" cy="146320"/>
              </a:xfrm>
            </p:grpSpPr>
            <p:cxnSp>
              <p:nvCxnSpPr>
                <p:cNvPr id="160" name="Straight Connector 159"/>
                <p:cNvCxnSpPr/>
                <p:nvPr/>
              </p:nvCxnSpPr>
              <p:spPr>
                <a:xfrm flipV="1">
                  <a:off x="6358250" y="3606102"/>
                  <a:ext cx="725" cy="136807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flipH="1" flipV="1">
                  <a:off x="6357280" y="3742780"/>
                  <a:ext cx="81194" cy="312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rot="2700000" flipH="1">
                  <a:off x="6298383" y="3631273"/>
                  <a:ext cx="69001" cy="0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rot="18900000" flipH="1">
                  <a:off x="6349293" y="3631328"/>
                  <a:ext cx="68994" cy="0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Rectangle 152"/>
              <p:cNvSpPr/>
              <p:nvPr/>
            </p:nvSpPr>
            <p:spPr>
              <a:xfrm>
                <a:off x="3551183" y="3913608"/>
                <a:ext cx="288000" cy="288000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b="1" dirty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C</a:t>
                </a:r>
                <a:r>
                  <a:rPr lang="en-US" sz="1050" b="1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P</a:t>
                </a:r>
                <a:endParaRPr lang="en-US" sz="105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4519038" y="3913608"/>
                <a:ext cx="288000" cy="288000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b="1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AP</a:t>
                </a:r>
                <a:endParaRPr lang="en-US" sz="105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>
                <a:off x="3958288" y="3913608"/>
                <a:ext cx="441645" cy="288000"/>
                <a:chOff x="1907110" y="679397"/>
                <a:chExt cx="441645" cy="288000"/>
              </a:xfrm>
            </p:grpSpPr>
            <p:sp>
              <p:nvSpPr>
                <p:cNvPr id="158" name="Rounded Rectangle 157"/>
                <p:cNvSpPr/>
                <p:nvPr/>
              </p:nvSpPr>
              <p:spPr>
                <a:xfrm>
                  <a:off x="1907110" y="679397"/>
                  <a:ext cx="441645" cy="288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LM Sans 10" panose="00000500000000000000" pitchFamily="2" charset="0"/>
                  </a:endParaRPr>
                </a:p>
              </p:txBody>
            </p:sp>
            <p:pic>
              <p:nvPicPr>
                <p:cNvPr id="159" name="Bild 9">
                  <a:extLst>
                    <a:ext uri="{FF2B5EF4-FFF2-40B4-BE49-F238E27FC236}">
                      <a16:creationId xmlns:a16="http://schemas.microsoft.com/office/drawing/2014/main" id="{65C37D4D-EA63-46BC-B751-52EBD6ED8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7111" y="731020"/>
                  <a:ext cx="441644" cy="184916"/>
                </a:xfrm>
                <a:prstGeom prst="rect">
                  <a:avLst/>
                </a:prstGeom>
              </p:spPr>
            </p:pic>
          </p:grpSp>
          <p:cxnSp>
            <p:nvCxnSpPr>
              <p:cNvPr id="156" name="Straight Connector 155"/>
              <p:cNvCxnSpPr/>
              <p:nvPr/>
            </p:nvCxnSpPr>
            <p:spPr>
              <a:xfrm>
                <a:off x="3839183" y="4057568"/>
                <a:ext cx="119106" cy="81"/>
              </a:xfrm>
              <a:prstGeom prst="line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54" idx="1"/>
                <a:endCxn id="159" idx="3"/>
              </p:cNvCxnSpPr>
              <p:nvPr/>
            </p:nvCxnSpPr>
            <p:spPr>
              <a:xfrm flipH="1">
                <a:off x="4399933" y="4057608"/>
                <a:ext cx="119105" cy="81"/>
              </a:xfrm>
              <a:prstGeom prst="line">
                <a:avLst/>
              </a:prstGeom>
              <a:ln w="28575" cmpd="dbl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7028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4922237" y="1243367"/>
            <a:ext cx="1944000" cy="2328507"/>
            <a:chOff x="4922237" y="1243367"/>
            <a:chExt cx="1620000" cy="2328507"/>
          </a:xfrm>
        </p:grpSpPr>
        <p:sp>
          <p:nvSpPr>
            <p:cNvPr id="50" name="Rectangle 49"/>
            <p:cNvSpPr/>
            <p:nvPr/>
          </p:nvSpPr>
          <p:spPr>
            <a:xfrm>
              <a:off x="4922237" y="1243367"/>
              <a:ext cx="1620000" cy="2328507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922237" y="1243368"/>
              <a:ext cx="1620000" cy="233749"/>
            </a:xfrm>
            <a:prstGeom prst="rect">
              <a:avLst/>
            </a:prstGeom>
            <a:solidFill>
              <a:srgbClr val="AA44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DRP</a:t>
              </a:r>
              <a:endParaRPr lang="en-US" sz="1200" dirty="0">
                <a:solidFill>
                  <a:schemeClr val="bg1"/>
                </a:solidFill>
                <a:latin typeface="LM Sans 10" panose="00000500000000000000" pitchFamily="50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994237" y="1566705"/>
            <a:ext cx="1800000" cy="1319382"/>
            <a:chOff x="4965762" y="1539273"/>
            <a:chExt cx="1512000" cy="1319382"/>
          </a:xfrm>
        </p:grpSpPr>
        <p:sp>
          <p:nvSpPr>
            <p:cNvPr id="56" name="Rectangle 55"/>
            <p:cNvSpPr/>
            <p:nvPr/>
          </p:nvSpPr>
          <p:spPr>
            <a:xfrm>
              <a:off x="4965762" y="1658048"/>
              <a:ext cx="1512000" cy="12006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965762" y="1539273"/>
              <a:ext cx="1512000" cy="233749"/>
            </a:xfrm>
            <a:prstGeom prst="rect">
              <a:avLst/>
            </a:prstGeom>
            <a:solidFill>
              <a:srgbClr val="AA44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Blink</a:t>
              </a:r>
              <a:endParaRPr lang="en-US" sz="1200" dirty="0">
                <a:solidFill>
                  <a:schemeClr val="bg1"/>
                </a:solidFill>
                <a:latin typeface="LM Sans 10" panose="00000500000000000000" pitchFamily="50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994237" y="2673258"/>
            <a:ext cx="1800000" cy="1475915"/>
            <a:chOff x="4994237" y="2673258"/>
            <a:chExt cx="1800000" cy="1475915"/>
          </a:xfrm>
        </p:grpSpPr>
        <p:grpSp>
          <p:nvGrpSpPr>
            <p:cNvPr id="34" name="Group 33"/>
            <p:cNvGrpSpPr/>
            <p:nvPr/>
          </p:nvGrpSpPr>
          <p:grpSpPr>
            <a:xfrm>
              <a:off x="4994237" y="2673258"/>
              <a:ext cx="409660" cy="1475915"/>
              <a:chOff x="4830175" y="3625599"/>
              <a:chExt cx="409660" cy="1475915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89" t="1315" r="26918" b="16725"/>
              <a:stretch/>
            </p:blipFill>
            <p:spPr>
              <a:xfrm>
                <a:off x="4933340" y="4741514"/>
                <a:ext cx="203331" cy="360000"/>
              </a:xfrm>
              <a:prstGeom prst="rect">
                <a:avLst/>
              </a:prstGeom>
              <a:ln w="19050">
                <a:noFill/>
              </a:ln>
            </p:spPr>
          </p:pic>
          <p:cxnSp>
            <p:nvCxnSpPr>
              <p:cNvPr id="77" name="Straight Connector 76"/>
              <p:cNvCxnSpPr/>
              <p:nvPr/>
            </p:nvCxnSpPr>
            <p:spPr>
              <a:xfrm>
                <a:off x="5035005" y="4686883"/>
                <a:ext cx="1" cy="5463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/>
              <p:cNvGrpSpPr/>
              <p:nvPr/>
            </p:nvGrpSpPr>
            <p:grpSpPr>
              <a:xfrm>
                <a:off x="4830175" y="3625599"/>
                <a:ext cx="409660" cy="1061284"/>
                <a:chOff x="4830175" y="3625599"/>
                <a:chExt cx="409660" cy="1061284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4901434" y="4419741"/>
                  <a:ext cx="267142" cy="267142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b="1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AP</a:t>
                  </a:r>
                  <a:endParaRPr lang="en-US" sz="1050" b="1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4901434" y="3761153"/>
                  <a:ext cx="267142" cy="267142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b="1" dirty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C</a:t>
                  </a:r>
                  <a:r>
                    <a:rPr lang="en-US" sz="1050" b="1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P</a:t>
                  </a:r>
                  <a:endParaRPr lang="en-US" sz="1050" b="1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4830175" y="4090447"/>
                  <a:ext cx="409660" cy="267142"/>
                  <a:chOff x="1907110" y="679397"/>
                  <a:chExt cx="441645" cy="288000"/>
                </a:xfrm>
              </p:grpSpPr>
              <p:sp>
                <p:nvSpPr>
                  <p:cNvPr id="113" name="Rounded Rectangle 112"/>
                  <p:cNvSpPr/>
                  <p:nvPr/>
                </p:nvSpPr>
                <p:spPr>
                  <a:xfrm>
                    <a:off x="1907110" y="679397"/>
                    <a:ext cx="441645" cy="288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LM Sans 10" panose="00000500000000000000" pitchFamily="2" charset="0"/>
                    </a:endParaRPr>
                  </a:p>
                </p:txBody>
              </p:sp>
              <p:pic>
                <p:nvPicPr>
                  <p:cNvPr id="114" name="Bild 9">
                    <a:extLst>
                      <a:ext uri="{FF2B5EF4-FFF2-40B4-BE49-F238E27FC236}">
                        <a16:creationId xmlns:a16="http://schemas.microsoft.com/office/drawing/2014/main" id="{65C37D4D-EA63-46BC-B751-52EBD6ED8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07111" y="731020"/>
                    <a:ext cx="441644" cy="18491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cxnSp>
              <p:nvCxnSpPr>
                <p:cNvPr id="100" name="Straight Connector 99"/>
                <p:cNvCxnSpPr/>
                <p:nvPr/>
              </p:nvCxnSpPr>
              <p:spPr>
                <a:xfrm flipV="1">
                  <a:off x="5035005" y="4357589"/>
                  <a:ext cx="0" cy="62152"/>
                </a:xfrm>
                <a:prstGeom prst="line">
                  <a:avLst/>
                </a:prstGeom>
                <a:ln w="28575" cmpd="dbl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5035005" y="4028295"/>
                  <a:ext cx="0" cy="62152"/>
                </a:xfrm>
                <a:prstGeom prst="line">
                  <a:avLst/>
                </a:prstGeom>
                <a:ln w="28575" cmpd="dbl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Group 14"/>
                <p:cNvGrpSpPr/>
                <p:nvPr/>
              </p:nvGrpSpPr>
              <p:grpSpPr>
                <a:xfrm>
                  <a:off x="5013652" y="3625599"/>
                  <a:ext cx="79219" cy="135554"/>
                  <a:chOff x="4601696" y="3593849"/>
                  <a:chExt cx="79219" cy="135554"/>
                </a:xfrm>
              </p:grpSpPr>
              <p:cxnSp>
                <p:nvCxnSpPr>
                  <p:cNvPr id="109" name="Straight Connector 108"/>
                  <p:cNvCxnSpPr/>
                  <p:nvPr/>
                </p:nvCxnSpPr>
                <p:spPr>
                  <a:xfrm flipV="1">
                    <a:off x="4625225" y="3602503"/>
                    <a:ext cx="672" cy="126900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/>
                  <p:cNvCxnSpPr/>
                  <p:nvPr/>
                </p:nvCxnSpPr>
                <p:spPr>
                  <a:xfrm rot="2700000" flipH="1">
                    <a:off x="4569694" y="3625851"/>
                    <a:ext cx="64004" cy="0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/>
                  <p:cNvCxnSpPr/>
                  <p:nvPr/>
                </p:nvCxnSpPr>
                <p:spPr>
                  <a:xfrm rot="18900000" flipH="1">
                    <a:off x="4616917" y="3625903"/>
                    <a:ext cx="63998" cy="0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2" name="Group 31"/>
            <p:cNvGrpSpPr/>
            <p:nvPr/>
          </p:nvGrpSpPr>
          <p:grpSpPr>
            <a:xfrm>
              <a:off x="6384577" y="2673258"/>
              <a:ext cx="409660" cy="1475915"/>
              <a:chOff x="6292065" y="3625599"/>
              <a:chExt cx="409660" cy="1475915"/>
            </a:xfrm>
          </p:grpSpPr>
          <p:cxnSp>
            <p:nvCxnSpPr>
              <p:cNvPr id="127" name="Straight Connector 126"/>
              <p:cNvCxnSpPr>
                <a:stCxn id="128" idx="2"/>
                <a:endCxn id="145" idx="0"/>
              </p:cNvCxnSpPr>
              <p:nvPr/>
            </p:nvCxnSpPr>
            <p:spPr>
              <a:xfrm>
                <a:off x="6496895" y="4686883"/>
                <a:ext cx="0" cy="5463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26"/>
              <p:cNvGrpSpPr/>
              <p:nvPr/>
            </p:nvGrpSpPr>
            <p:grpSpPr>
              <a:xfrm>
                <a:off x="6292065" y="3625599"/>
                <a:ext cx="409660" cy="1061284"/>
                <a:chOff x="6344529" y="3641223"/>
                <a:chExt cx="409660" cy="1061284"/>
              </a:xfrm>
            </p:grpSpPr>
            <p:sp>
              <p:nvSpPr>
                <p:cNvPr id="128" name="Rectangle 127"/>
                <p:cNvSpPr/>
                <p:nvPr/>
              </p:nvSpPr>
              <p:spPr>
                <a:xfrm>
                  <a:off x="6415788" y="4435365"/>
                  <a:ext cx="267142" cy="267142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b="1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AP</a:t>
                  </a:r>
                  <a:endParaRPr lang="en-US" sz="1050" b="1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6415788" y="3776777"/>
                  <a:ext cx="267142" cy="267142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b="1" dirty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C</a:t>
                  </a:r>
                  <a:r>
                    <a:rPr lang="en-US" sz="1050" b="1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P</a:t>
                  </a:r>
                  <a:endParaRPr lang="en-US" sz="1050" b="1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  <p:grpSp>
              <p:nvGrpSpPr>
                <p:cNvPr id="130" name="Group 129"/>
                <p:cNvGrpSpPr/>
                <p:nvPr/>
              </p:nvGrpSpPr>
              <p:grpSpPr>
                <a:xfrm>
                  <a:off x="6344529" y="4106071"/>
                  <a:ext cx="409660" cy="267142"/>
                  <a:chOff x="1907110" y="679397"/>
                  <a:chExt cx="441645" cy="288000"/>
                </a:xfrm>
              </p:grpSpPr>
              <p:sp>
                <p:nvSpPr>
                  <p:cNvPr id="140" name="Rounded Rectangle 139"/>
                  <p:cNvSpPr/>
                  <p:nvPr/>
                </p:nvSpPr>
                <p:spPr>
                  <a:xfrm>
                    <a:off x="1907110" y="679397"/>
                    <a:ext cx="441645" cy="288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LM Sans 10" panose="00000500000000000000" pitchFamily="2" charset="0"/>
                    </a:endParaRPr>
                  </a:p>
                </p:txBody>
              </p:sp>
              <p:pic>
                <p:nvPicPr>
                  <p:cNvPr id="143" name="Bild 9">
                    <a:extLst>
                      <a:ext uri="{FF2B5EF4-FFF2-40B4-BE49-F238E27FC236}">
                        <a16:creationId xmlns:a16="http://schemas.microsoft.com/office/drawing/2014/main" id="{65C37D4D-EA63-46BC-B751-52EBD6ED8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07111" y="731020"/>
                    <a:ext cx="441644" cy="18491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6549359" y="4373213"/>
                  <a:ext cx="0" cy="62152"/>
                </a:xfrm>
                <a:prstGeom prst="line">
                  <a:avLst/>
                </a:prstGeom>
                <a:ln w="28575" cmpd="dbl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6549359" y="4043919"/>
                  <a:ext cx="0" cy="62152"/>
                </a:xfrm>
                <a:prstGeom prst="line">
                  <a:avLst/>
                </a:prstGeom>
                <a:ln w="28575" cmpd="dbl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4" name="Group 133"/>
                <p:cNvGrpSpPr/>
                <p:nvPr/>
              </p:nvGrpSpPr>
              <p:grpSpPr>
                <a:xfrm>
                  <a:off x="6528006" y="3641223"/>
                  <a:ext cx="79219" cy="135554"/>
                  <a:chOff x="4601696" y="3593849"/>
                  <a:chExt cx="79219" cy="135554"/>
                </a:xfrm>
              </p:grpSpPr>
              <p:cxnSp>
                <p:nvCxnSpPr>
                  <p:cNvPr id="135" name="Straight Connector 134"/>
                  <p:cNvCxnSpPr/>
                  <p:nvPr/>
                </p:nvCxnSpPr>
                <p:spPr>
                  <a:xfrm flipV="1">
                    <a:off x="4625225" y="3602503"/>
                    <a:ext cx="672" cy="126900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/>
                  <p:cNvCxnSpPr/>
                  <p:nvPr/>
                </p:nvCxnSpPr>
                <p:spPr>
                  <a:xfrm rot="2700000" flipH="1">
                    <a:off x="4569694" y="3625851"/>
                    <a:ext cx="64004" cy="0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/>
                  <p:cNvCxnSpPr/>
                  <p:nvPr/>
                </p:nvCxnSpPr>
                <p:spPr>
                  <a:xfrm rot="18900000" flipH="1">
                    <a:off x="4616917" y="3625903"/>
                    <a:ext cx="63998" cy="0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pic>
            <p:nvPicPr>
              <p:cNvPr id="145" name="Picture 14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444" t="13889" r="19815" b="28518"/>
              <a:stretch/>
            </p:blipFill>
            <p:spPr>
              <a:xfrm>
                <a:off x="6307056" y="4741514"/>
                <a:ext cx="379678" cy="360000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5503660" y="2673258"/>
              <a:ext cx="409660" cy="1475915"/>
              <a:chOff x="5373242" y="3625599"/>
              <a:chExt cx="409660" cy="1475915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1397" y="4741514"/>
                <a:ext cx="253350" cy="360000"/>
              </a:xfrm>
              <a:prstGeom prst="rect">
                <a:avLst/>
              </a:prstGeom>
              <a:ln w="19050">
                <a:noFill/>
              </a:ln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5373242" y="3625599"/>
                <a:ext cx="409660" cy="1061284"/>
                <a:chOff x="5297503" y="3680230"/>
                <a:chExt cx="409660" cy="1061284"/>
              </a:xfrm>
            </p:grpSpPr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5428159" y="4741514"/>
                  <a:ext cx="74174" cy="0"/>
                </a:xfrm>
                <a:prstGeom prst="line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Rectangle 107"/>
                <p:cNvSpPr/>
                <p:nvPr/>
              </p:nvSpPr>
              <p:spPr>
                <a:xfrm>
                  <a:off x="5368762" y="4474372"/>
                  <a:ext cx="267142" cy="267142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b="1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AP</a:t>
                  </a:r>
                  <a:endParaRPr lang="en-US" sz="1050" b="1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5368762" y="3815784"/>
                  <a:ext cx="267142" cy="267142"/>
                </a:xfrm>
                <a:prstGeom prst="rect">
                  <a:avLst/>
                </a:prstGeom>
                <a:solidFill>
                  <a:srgbClr val="F2F2F2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50" b="1" dirty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C</a:t>
                  </a:r>
                  <a:r>
                    <a:rPr lang="en-US" sz="1050" b="1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P</a:t>
                  </a:r>
                  <a:endParaRPr lang="en-US" sz="1050" b="1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  <p:grpSp>
              <p:nvGrpSpPr>
                <p:cNvPr id="116" name="Group 115"/>
                <p:cNvGrpSpPr/>
                <p:nvPr/>
              </p:nvGrpSpPr>
              <p:grpSpPr>
                <a:xfrm>
                  <a:off x="5297503" y="4145078"/>
                  <a:ext cx="409660" cy="267142"/>
                  <a:chOff x="1907110" y="679397"/>
                  <a:chExt cx="441645" cy="288000"/>
                </a:xfrm>
              </p:grpSpPr>
              <p:sp>
                <p:nvSpPr>
                  <p:cNvPr id="123" name="Rounded Rectangle 122"/>
                  <p:cNvSpPr/>
                  <p:nvPr/>
                </p:nvSpPr>
                <p:spPr>
                  <a:xfrm>
                    <a:off x="1907110" y="679397"/>
                    <a:ext cx="441645" cy="288000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LM Sans 10" panose="00000500000000000000" pitchFamily="2" charset="0"/>
                    </a:endParaRPr>
                  </a:p>
                </p:txBody>
              </p:sp>
              <p:pic>
                <p:nvPicPr>
                  <p:cNvPr id="124" name="Bild 9">
                    <a:extLst>
                      <a:ext uri="{FF2B5EF4-FFF2-40B4-BE49-F238E27FC236}">
                        <a16:creationId xmlns:a16="http://schemas.microsoft.com/office/drawing/2014/main" id="{65C37D4D-EA63-46BC-B751-52EBD6ED81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07111" y="731020"/>
                    <a:ext cx="441644" cy="18491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5502333" y="4412220"/>
                  <a:ext cx="0" cy="62152"/>
                </a:xfrm>
                <a:prstGeom prst="line">
                  <a:avLst/>
                </a:prstGeom>
                <a:ln w="28575" cmpd="dbl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5502333" y="4082926"/>
                  <a:ext cx="0" cy="62152"/>
                </a:xfrm>
                <a:prstGeom prst="line">
                  <a:avLst/>
                </a:prstGeom>
                <a:ln w="28575" cmpd="dbl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9" name="Group 118"/>
                <p:cNvGrpSpPr/>
                <p:nvPr/>
              </p:nvGrpSpPr>
              <p:grpSpPr>
                <a:xfrm>
                  <a:off x="5480980" y="3680230"/>
                  <a:ext cx="79219" cy="135554"/>
                  <a:chOff x="4601696" y="3593849"/>
                  <a:chExt cx="79219" cy="135554"/>
                </a:xfrm>
              </p:grpSpPr>
              <p:cxnSp>
                <p:nvCxnSpPr>
                  <p:cNvPr id="120" name="Straight Connector 119"/>
                  <p:cNvCxnSpPr/>
                  <p:nvPr/>
                </p:nvCxnSpPr>
                <p:spPr>
                  <a:xfrm flipV="1">
                    <a:off x="4625225" y="3602503"/>
                    <a:ext cx="672" cy="126900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/>
                  <p:cNvCxnSpPr/>
                  <p:nvPr/>
                </p:nvCxnSpPr>
                <p:spPr>
                  <a:xfrm rot="2700000" flipH="1">
                    <a:off x="4569694" y="3625851"/>
                    <a:ext cx="64004" cy="0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/>
                  <p:cNvCxnSpPr/>
                  <p:nvPr/>
                </p:nvCxnSpPr>
                <p:spPr>
                  <a:xfrm rot="18900000" flipH="1">
                    <a:off x="4616917" y="3625903"/>
                    <a:ext cx="63998" cy="0"/>
                  </a:xfrm>
                  <a:prstGeom prst="lin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rnd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82" name="Straight Connector 181"/>
              <p:cNvCxnSpPr>
                <a:stCxn id="108" idx="2"/>
                <a:endCxn id="68" idx="0"/>
              </p:cNvCxnSpPr>
              <p:nvPr/>
            </p:nvCxnSpPr>
            <p:spPr>
              <a:xfrm>
                <a:off x="5578072" y="4686883"/>
                <a:ext cx="0" cy="54631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6100859" y="3827937"/>
              <a:ext cx="9618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CH" sz="1200" dirty="0" smtClean="0">
                  <a:latin typeface="LM Sans 10" panose="00000500000000000000" pitchFamily="50" charset="0"/>
                </a:rPr>
                <a:t>…</a:t>
              </a:r>
              <a:endParaRPr lang="en-US" sz="1200" dirty="0" err="1" smtClean="0">
                <a:latin typeface="LM Sans 10" panose="00000500000000000000" pitchFamily="50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369549" y="1876313"/>
            <a:ext cx="1049376" cy="751869"/>
            <a:chOff x="5193386" y="1854469"/>
            <a:chExt cx="1049376" cy="751869"/>
          </a:xfrm>
        </p:grpSpPr>
        <p:grpSp>
          <p:nvGrpSpPr>
            <p:cNvPr id="75" name="Group 74"/>
            <p:cNvGrpSpPr/>
            <p:nvPr/>
          </p:nvGrpSpPr>
          <p:grpSpPr>
            <a:xfrm>
              <a:off x="5193386" y="1952152"/>
              <a:ext cx="1049376" cy="654186"/>
              <a:chOff x="4694521" y="2779395"/>
              <a:chExt cx="1131309" cy="705264"/>
            </a:xfrm>
          </p:grpSpPr>
          <p:sp>
            <p:nvSpPr>
              <p:cNvPr id="81" name="Cloud 80"/>
              <p:cNvSpPr/>
              <p:nvPr/>
            </p:nvSpPr>
            <p:spPr>
              <a:xfrm rot="11135353">
                <a:off x="4700843" y="2779395"/>
                <a:ext cx="1124987" cy="705264"/>
              </a:xfrm>
              <a:prstGeom prst="clou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4694521" y="2949155"/>
                <a:ext cx="1123480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Multi-hop</a:t>
                </a:r>
                <a:b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</a:br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Wireless </a:t>
                </a:r>
                <a:r>
                  <a:rPr lang="en-US" sz="1050" dirty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N</a:t>
                </a:r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etwork</a:t>
                </a:r>
              </a:p>
            </p:txBody>
          </p:sp>
        </p:grpSp>
        <p:sp>
          <p:nvSpPr>
            <p:cNvPr id="183" name="Rectangle 182"/>
            <p:cNvSpPr/>
            <p:nvPr/>
          </p:nvSpPr>
          <p:spPr>
            <a:xfrm>
              <a:off x="5512332" y="1854469"/>
              <a:ext cx="417347" cy="212111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Host</a:t>
              </a:r>
              <a:endParaRPr lang="en-US" sz="105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49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976077" y="3575453"/>
            <a:ext cx="4328811" cy="1152000"/>
            <a:chOff x="3620471" y="3632016"/>
            <a:chExt cx="4897607" cy="1303369"/>
          </a:xfrm>
        </p:grpSpPr>
        <p:sp>
          <p:nvSpPr>
            <p:cNvPr id="215" name="Rectangle 214"/>
            <p:cNvSpPr/>
            <p:nvPr/>
          </p:nvSpPr>
          <p:spPr>
            <a:xfrm>
              <a:off x="5654928" y="3768584"/>
              <a:ext cx="865483" cy="105638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 b="1" cap="small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5068066" y="4457546"/>
              <a:ext cx="74973" cy="2017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061484" y="3660835"/>
              <a:ext cx="466156" cy="1274549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 cap="small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Bolt</a:t>
              </a:r>
              <a:r>
                <a:rPr lang="en-US" sz="70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 API</a:t>
              </a:r>
              <a:endParaRPr lang="de-CH" sz="700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7114079" y="3660836"/>
              <a:ext cx="1403999" cy="1274549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039106" y="4105804"/>
              <a:ext cx="74973" cy="2017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652787" y="3660835"/>
              <a:ext cx="461184" cy="1274549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700" b="1" cap="small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Bolt</a:t>
              </a:r>
              <a:r>
                <a:rPr lang="en-US" sz="70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 API</a:t>
              </a:r>
              <a:endParaRPr lang="de-CH" sz="700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774415" y="4095004"/>
              <a:ext cx="745997" cy="2233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500739" y="4048050"/>
              <a:ext cx="320630" cy="320625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74414" y="4095004"/>
              <a:ext cx="64126" cy="223392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38541" y="4095004"/>
              <a:ext cx="64126" cy="223392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02665" y="4095004"/>
              <a:ext cx="64126" cy="223392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223296" y="4095004"/>
              <a:ext cx="64126" cy="223392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87422" y="4095004"/>
              <a:ext cx="64126" cy="223392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114079" y="4443645"/>
              <a:ext cx="742313" cy="2233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 rot="10800000">
              <a:off x="7797277" y="4443645"/>
              <a:ext cx="64126" cy="223392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 rot="10800000">
              <a:off x="7733149" y="4443645"/>
              <a:ext cx="64126" cy="223392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 rot="10800000">
              <a:off x="7669024" y="4443645"/>
              <a:ext cx="64126" cy="223392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rot="10800000">
              <a:off x="7348394" y="4443645"/>
              <a:ext cx="64126" cy="223392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0800000">
              <a:off x="7284268" y="4443646"/>
              <a:ext cx="64126" cy="223392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029127" y="4654792"/>
              <a:ext cx="1071634" cy="2308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latin typeface="LM Sans 10" panose="00000500000000000000" pitchFamily="50" charset="0"/>
                </a:rPr>
                <a:t>Receive Buffer</a:t>
              </a:r>
              <a:endParaRPr lang="de-CH" sz="900" dirty="0">
                <a:latin typeface="LM Sans 10" panose="00000500000000000000" pitchFamily="50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597846" y="4326247"/>
              <a:ext cx="464654" cy="4178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LM Sans 10" panose="00000500000000000000" pitchFamily="50" charset="0"/>
                  <a:ea typeface="MS Gothic" panose="020B0609070205080204" pitchFamily="49" charset="-128"/>
                  <a:cs typeface="Courier New" panose="02070309020205020404" pitchFamily="49" charset="0"/>
                </a:rPr>
                <a:t>flush</a:t>
              </a:r>
            </a:p>
            <a:p>
              <a:pPr algn="ctr"/>
              <a:r>
                <a:rPr lang="en-US" sz="900" dirty="0" smtClean="0">
                  <a:latin typeface="LM Sans 10" panose="00000500000000000000" pitchFamily="50" charset="0"/>
                  <a:ea typeface="MS Gothic" panose="020B0609070205080204" pitchFamily="49" charset="-128"/>
                  <a:cs typeface="Courier New" panose="02070309020205020404" pitchFamily="49" charset="0"/>
                </a:rPr>
                <a:t>read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57094" y="3980879"/>
              <a:ext cx="479162" cy="2611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LM Sans 10" panose="00000500000000000000" pitchFamily="50" charset="0"/>
                  <a:ea typeface="MS Gothic" panose="020B0609070205080204" pitchFamily="49" charset="-128"/>
                  <a:cs typeface="Courier New" panose="02070309020205020404" pitchFamily="49" charset="0"/>
                </a:rPr>
                <a:t>write</a:t>
              </a:r>
            </a:p>
          </p:txBody>
        </p:sp>
        <p:cxnSp>
          <p:nvCxnSpPr>
            <p:cNvPr id="64" name="Straight Arrow Connector 63"/>
            <p:cNvCxnSpPr>
              <a:stCxn id="83" idx="2"/>
              <a:endCxn id="65" idx="1"/>
            </p:cNvCxnSpPr>
            <p:nvPr/>
          </p:nvCxnSpPr>
          <p:spPr>
            <a:xfrm>
              <a:off x="6680286" y="4554128"/>
              <a:ext cx="433793" cy="1213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Arrow Connector 67"/>
            <p:cNvCxnSpPr>
              <a:stCxn id="92" idx="3"/>
              <a:endCxn id="70" idx="3"/>
            </p:cNvCxnSpPr>
            <p:nvPr/>
          </p:nvCxnSpPr>
          <p:spPr>
            <a:xfrm flipH="1">
              <a:off x="6520412" y="4206699"/>
              <a:ext cx="593667" cy="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2" name="Rectangle 81"/>
            <p:cNvSpPr/>
            <p:nvPr/>
          </p:nvSpPr>
          <p:spPr>
            <a:xfrm rot="10800000">
              <a:off x="5656163" y="4444098"/>
              <a:ext cx="750449" cy="22339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 rot="10800000">
              <a:off x="6359657" y="4393815"/>
              <a:ext cx="320630" cy="320625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 rot="10800000">
              <a:off x="6342486" y="4444095"/>
              <a:ext cx="64126" cy="223392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 rot="10800000">
              <a:off x="6278361" y="4444095"/>
              <a:ext cx="64126" cy="223392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 rot="10800000">
              <a:off x="6214234" y="4444095"/>
              <a:ext cx="64126" cy="223392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 rot="10800000">
              <a:off x="5893605" y="4444095"/>
              <a:ext cx="64126" cy="223392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 rot="10800000">
              <a:off x="5829479" y="4444097"/>
              <a:ext cx="64126" cy="223392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111245" y="3632016"/>
              <a:ext cx="1406833" cy="430886"/>
            </a:xfrm>
            <a:prstGeom prst="rect">
              <a:avLst/>
            </a:prstGeom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Communication </a:t>
              </a:r>
              <a:b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</a:br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Processor (CP)</a:t>
              </a:r>
              <a:endParaRPr lang="de-CH" sz="105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45" name="Rounded Rectangle 144"/>
            <p:cNvSpPr/>
            <p:nvPr/>
          </p:nvSpPr>
          <p:spPr>
            <a:xfrm>
              <a:off x="3656471" y="3660834"/>
              <a:ext cx="1403999" cy="1274549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 rot="10800000">
              <a:off x="4316722" y="4097375"/>
              <a:ext cx="743747" cy="22400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4315488" y="4097375"/>
              <a:ext cx="64126" cy="224003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4379614" y="4097375"/>
              <a:ext cx="64126" cy="224003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443739" y="4097375"/>
              <a:ext cx="64126" cy="224003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764370" y="4097375"/>
              <a:ext cx="64126" cy="224003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828495" y="4097375"/>
              <a:ext cx="64126" cy="224003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4018084" y="4320867"/>
              <a:ext cx="1151827" cy="2308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latin typeface="LM Sans 10" panose="00000500000000000000" pitchFamily="50" charset="0"/>
                </a:rPr>
                <a:t>Receive Buffer</a:t>
              </a:r>
              <a:endParaRPr lang="de-CH" sz="900" dirty="0">
                <a:latin typeface="LM Sans 10" panose="00000500000000000000" pitchFamily="50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113110" y="3979721"/>
              <a:ext cx="464654" cy="41786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LM Sans 10" panose="00000500000000000000" pitchFamily="50" charset="0"/>
                  <a:ea typeface="MS Gothic" panose="020B0609070205080204" pitchFamily="49" charset="-128"/>
                  <a:cs typeface="Courier New" panose="02070309020205020404" pitchFamily="49" charset="0"/>
                </a:rPr>
                <a:t>flush</a:t>
              </a:r>
            </a:p>
            <a:p>
              <a:pPr algn="ctr"/>
              <a:r>
                <a:rPr lang="en-US" sz="900" dirty="0" smtClean="0">
                  <a:latin typeface="LM Sans 10" panose="00000500000000000000" pitchFamily="50" charset="0"/>
                  <a:ea typeface="MS Gothic" panose="020B0609070205080204" pitchFamily="49" charset="-128"/>
                  <a:cs typeface="Courier New" panose="02070309020205020404" pitchFamily="49" charset="0"/>
                </a:rPr>
                <a:t>read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5065342" y="4497492"/>
              <a:ext cx="479162" cy="26116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>
                  <a:latin typeface="LM Sans 10" panose="00000500000000000000" pitchFamily="50" charset="0"/>
                  <a:ea typeface="MS Gothic" panose="020B0609070205080204" pitchFamily="49" charset="-128"/>
                  <a:cs typeface="Courier New" panose="02070309020205020404" pitchFamily="49" charset="0"/>
                </a:rPr>
                <a:t>write</a:t>
              </a:r>
            </a:p>
          </p:txBody>
        </p:sp>
        <p:cxnSp>
          <p:nvCxnSpPr>
            <p:cNvPr id="161" name="Straight Arrow Connector 160"/>
            <p:cNvCxnSpPr>
              <a:stCxn id="147" idx="1"/>
              <a:endCxn id="82" idx="3"/>
            </p:cNvCxnSpPr>
            <p:nvPr/>
          </p:nvCxnSpPr>
          <p:spPr>
            <a:xfrm flipV="1">
              <a:off x="5068066" y="4555794"/>
              <a:ext cx="588096" cy="2649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Straight Arrow Connector 161"/>
            <p:cNvCxnSpPr>
              <a:stCxn id="5" idx="2"/>
              <a:endCxn id="150" idx="1"/>
            </p:cNvCxnSpPr>
            <p:nvPr/>
          </p:nvCxnSpPr>
          <p:spPr>
            <a:xfrm flipH="1">
              <a:off x="5060470" y="4208364"/>
              <a:ext cx="440270" cy="1015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3" name="Rectangle 172"/>
            <p:cNvSpPr/>
            <p:nvPr/>
          </p:nvSpPr>
          <p:spPr>
            <a:xfrm>
              <a:off x="3620471" y="3632016"/>
              <a:ext cx="1439999" cy="430886"/>
            </a:xfrm>
            <a:prstGeom prst="rect">
              <a:avLst/>
            </a:prstGeom>
            <a:ln w="952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Application </a:t>
              </a:r>
              <a:b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</a:br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Processor (AP)</a:t>
              </a:r>
              <a:endParaRPr lang="de-CH" sz="105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pic>
          <p:nvPicPr>
            <p:cNvPr id="94" name="Bild 9">
              <a:extLst>
                <a:ext uri="{FF2B5EF4-FFF2-40B4-BE49-F238E27FC236}">
                  <a16:creationId xmlns:a16="http://schemas.microsoft.com/office/drawing/2014/main" id="{65C37D4D-EA63-46BC-B751-52EBD6ED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3046" y="3805939"/>
              <a:ext cx="589244" cy="246717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98" name="Rectangle 97"/>
            <p:cNvSpPr/>
            <p:nvPr/>
          </p:nvSpPr>
          <p:spPr>
            <a:xfrm rot="10800000">
              <a:off x="7411094" y="4443643"/>
              <a:ext cx="256916" cy="223392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 rot="10800000">
              <a:off x="7399361" y="4481935"/>
              <a:ext cx="272832" cy="2616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LM Sans 10" panose="00000500000000000000" pitchFamily="50" charset="0"/>
                </a:rPr>
                <a:t>…</a:t>
              </a:r>
              <a:endParaRPr lang="de-CH" sz="1100" dirty="0">
                <a:latin typeface="LM Sans 10" panose="00000500000000000000" pitchFamily="50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508349" y="4097379"/>
              <a:ext cx="259612" cy="224003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967370" y="4094394"/>
              <a:ext cx="262181" cy="224003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953176" y="4444099"/>
              <a:ext cx="260043" cy="224003"/>
            </a:xfrm>
            <a:prstGeom prst="rect">
              <a:avLst/>
            </a:prstGeom>
            <a:solidFill>
              <a:srgbClr val="FF9933"/>
            </a:solidFill>
            <a:ln w="9525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 rot="10800000">
              <a:off x="5949875" y="4481938"/>
              <a:ext cx="272832" cy="2616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LM Sans 10" panose="00000500000000000000" pitchFamily="50" charset="0"/>
                </a:rPr>
                <a:t>…</a:t>
              </a:r>
              <a:endParaRPr lang="de-CH" sz="1100" dirty="0">
                <a:latin typeface="LM Sans 10" panose="00000500000000000000" pitchFamily="50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 rot="10800000">
              <a:off x="5949874" y="4139144"/>
              <a:ext cx="272832" cy="2616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LM Sans 10" panose="00000500000000000000" pitchFamily="50" charset="0"/>
                </a:rPr>
                <a:t>…</a:t>
              </a:r>
              <a:endParaRPr lang="de-CH" sz="1100" dirty="0">
                <a:latin typeface="LM Sans 10" panose="00000500000000000000" pitchFamily="50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 rot="10800000">
              <a:off x="4493885" y="4139145"/>
              <a:ext cx="272832" cy="2616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LM Sans 10" panose="00000500000000000000" pitchFamily="50" charset="0"/>
                </a:rPr>
                <a:t>…</a:t>
              </a:r>
              <a:endParaRPr lang="de-CH" sz="1100" dirty="0">
                <a:latin typeface="LM Sans 10" panose="00000500000000000000" pitchFamily="50" charset="0"/>
              </a:endParaRPr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88" y="4253259"/>
            <a:ext cx="202680" cy="288000"/>
          </a:xfrm>
          <a:prstGeom prst="rect">
            <a:avLst/>
          </a:prstGeom>
          <a:ln w="9525">
            <a:noFill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t="1315" r="26918" b="16725"/>
          <a:stretch/>
        </p:blipFill>
        <p:spPr>
          <a:xfrm>
            <a:off x="4292663" y="4009833"/>
            <a:ext cx="162664" cy="288000"/>
          </a:xfrm>
          <a:prstGeom prst="rect">
            <a:avLst/>
          </a:prstGeom>
          <a:ln w="9525">
            <a:noFill/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0" t="13297" r="18282" b="27562"/>
          <a:stretch/>
        </p:blipFill>
        <p:spPr>
          <a:xfrm>
            <a:off x="4411553" y="4388327"/>
            <a:ext cx="307560" cy="288000"/>
          </a:xfrm>
          <a:prstGeom prst="rect">
            <a:avLst/>
          </a:prstGeom>
          <a:ln w="9525">
            <a:noFill/>
          </a:ln>
        </p:spPr>
      </p:pic>
      <p:pic>
        <p:nvPicPr>
          <p:cNvPr id="73" name="Bild 19"/>
          <p:cNvPicPr>
            <a:picLocks noChangeAspect="1"/>
          </p:cNvPicPr>
          <p:nvPr/>
        </p:nvPicPr>
        <p:blipFill rotWithShape="1">
          <a:blip r:embed="rId6"/>
          <a:srcRect b="12524"/>
          <a:stretch/>
        </p:blipFill>
        <p:spPr>
          <a:xfrm>
            <a:off x="7774336" y="4020387"/>
            <a:ext cx="329233" cy="288000"/>
          </a:xfrm>
          <a:prstGeom prst="rect">
            <a:avLst/>
          </a:prstGeom>
          <a:ln w="9525">
            <a:noFill/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0" t="10688" r="9583" b="24312"/>
          <a:stretch/>
        </p:blipFill>
        <p:spPr>
          <a:xfrm>
            <a:off x="7879773" y="4378945"/>
            <a:ext cx="357103" cy="28800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052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5910263" y="3547037"/>
                <a:ext cx="1560234" cy="50400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de-CH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263" y="3547037"/>
                <a:ext cx="1560234" cy="504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5913960" y="4273206"/>
                <a:ext cx="729708" cy="50400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</m:oMath>
                  </m:oMathPara>
                </a14:m>
                <a:endParaRPr lang="de-CH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960" y="4273206"/>
                <a:ext cx="729708" cy="50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Box 129"/>
          <p:cNvSpPr txBox="1"/>
          <p:nvPr/>
        </p:nvSpPr>
        <p:spPr>
          <a:xfrm>
            <a:off x="8716127" y="4676446"/>
            <a:ext cx="159762" cy="1039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r"/>
          </a:lstStyle>
          <a:p>
            <a:pPr algn="l"/>
            <a:r>
              <a:rPr lang="de-CH" sz="1200" dirty="0" smtClean="0">
                <a:latin typeface="LM Sans 10" panose="00000500000000000000" pitchFamily="50" charset="0"/>
              </a:rPr>
              <a:t>time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58638" y="3895065"/>
            <a:ext cx="484411" cy="1039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r"/>
          </a:lstStyle>
          <a:p>
            <a:r>
              <a:rPr lang="en-US" sz="1200" dirty="0">
                <a:latin typeface="LM Sans 10" panose="00000500000000000000" pitchFamily="50" charset="0"/>
              </a:rPr>
              <a:t>CP of node 1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258638" y="4117236"/>
            <a:ext cx="484411" cy="1039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algn="r"/>
          </a:lstStyle>
          <a:p>
            <a:r>
              <a:rPr lang="en-US" sz="1200" dirty="0">
                <a:latin typeface="LM Sans 10" panose="00000500000000000000" pitchFamily="50" charset="0"/>
              </a:rPr>
              <a:t>CP of node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4804587" y="4618816"/>
                <a:ext cx="93846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sz="1200" dirty="0" smtClean="0">
                    <a:latin typeface="LM Sans 10" panose="00000500000000000000" pitchFamily="50" charset="0"/>
                  </a:rPr>
                  <a:t>CP of node </a:t>
                </a:r>
                <a14:m>
                  <m:oMath xmlns:m="http://schemas.openxmlformats.org/officeDocument/2006/math">
                    <m:r>
                      <a:rPr lang="en-CH" sz="1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</m:oMath>
                </a14:m>
                <a:endParaRPr lang="en-US" sz="1200" i="1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587" y="4618816"/>
                <a:ext cx="938462" cy="184666"/>
              </a:xfrm>
              <a:prstGeom prst="rect">
                <a:avLst/>
              </a:prstGeom>
              <a:blipFill>
                <a:blip r:embed="rId4"/>
                <a:stretch>
                  <a:fillRect l="-8442" t="-26667" r="-519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 rot="5400000">
            <a:off x="5386444" y="4342031"/>
            <a:ext cx="158138" cy="155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200" dirty="0" smtClean="0">
                <a:latin typeface="LM Sans 10" panose="00000500000000000000" pitchFamily="50" charset="0"/>
              </a:rPr>
              <a:t>…</a:t>
            </a:r>
            <a:endParaRPr lang="en-US" sz="1200" dirty="0">
              <a:latin typeface="LM Sans 10" panose="00000500000000000000" pitchFamily="50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910263" y="3902218"/>
            <a:ext cx="732419" cy="148819"/>
            <a:chOff x="3334277" y="4059537"/>
            <a:chExt cx="1300755" cy="264295"/>
          </a:xfrm>
          <a:solidFill>
            <a:srgbClr val="FFEBD6"/>
          </a:solidFill>
        </p:grpSpPr>
        <p:sp>
          <p:nvSpPr>
            <p:cNvPr id="134" name="Rectangle 133"/>
            <p:cNvSpPr/>
            <p:nvPr/>
          </p:nvSpPr>
          <p:spPr>
            <a:xfrm>
              <a:off x="3334277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3497994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661711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825428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989145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152862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4316579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480298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10263" y="4124389"/>
            <a:ext cx="732419" cy="148819"/>
            <a:chOff x="3334277" y="4532709"/>
            <a:chExt cx="1300755" cy="264295"/>
          </a:xfrm>
          <a:solidFill>
            <a:srgbClr val="FFEBD6"/>
          </a:solidFill>
        </p:grpSpPr>
        <p:sp>
          <p:nvSpPr>
            <p:cNvPr id="151" name="Rectangle 150"/>
            <p:cNvSpPr/>
            <p:nvPr/>
          </p:nvSpPr>
          <p:spPr>
            <a:xfrm>
              <a:off x="3334277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497994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661711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3825428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3989145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152862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4316579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4480298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10263" y="4625969"/>
            <a:ext cx="732419" cy="148819"/>
            <a:chOff x="3334277" y="5235836"/>
            <a:chExt cx="1300755" cy="264295"/>
          </a:xfrm>
          <a:solidFill>
            <a:srgbClr val="FFEBD6"/>
          </a:solidFill>
        </p:grpSpPr>
        <p:sp>
          <p:nvSpPr>
            <p:cNvPr id="169" name="Rectangle 168"/>
            <p:cNvSpPr/>
            <p:nvPr/>
          </p:nvSpPr>
          <p:spPr>
            <a:xfrm>
              <a:off x="3334277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497994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3661711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3825428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3989145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4152862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4316579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480298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470497" y="3902218"/>
            <a:ext cx="722884" cy="148819"/>
            <a:chOff x="6105206" y="4059537"/>
            <a:chExt cx="1283821" cy="264295"/>
          </a:xfrm>
          <a:solidFill>
            <a:srgbClr val="FFEBD6"/>
          </a:solidFill>
        </p:grpSpPr>
        <p:sp>
          <p:nvSpPr>
            <p:cNvPr id="177" name="Rectangle 176"/>
            <p:cNvSpPr/>
            <p:nvPr/>
          </p:nvSpPr>
          <p:spPr>
            <a:xfrm>
              <a:off x="6105206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266504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427802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589100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750398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911696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072994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7234293" y="4059537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70497" y="4124389"/>
            <a:ext cx="722884" cy="148819"/>
            <a:chOff x="6105206" y="4532709"/>
            <a:chExt cx="1283821" cy="264295"/>
          </a:xfrm>
          <a:solidFill>
            <a:srgbClr val="FFEBD6"/>
          </a:solidFill>
        </p:grpSpPr>
        <p:sp>
          <p:nvSpPr>
            <p:cNvPr id="185" name="Rectangle 184"/>
            <p:cNvSpPr/>
            <p:nvPr/>
          </p:nvSpPr>
          <p:spPr>
            <a:xfrm>
              <a:off x="6105206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266504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427802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6589100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750398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911696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7072994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7234293" y="4532709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470497" y="4625969"/>
            <a:ext cx="722884" cy="148819"/>
            <a:chOff x="6105206" y="5235836"/>
            <a:chExt cx="1283821" cy="264295"/>
          </a:xfrm>
          <a:solidFill>
            <a:srgbClr val="FFEBD6"/>
          </a:solidFill>
        </p:grpSpPr>
        <p:sp>
          <p:nvSpPr>
            <p:cNvPr id="193" name="Rectangle 192"/>
            <p:cNvSpPr/>
            <p:nvPr/>
          </p:nvSpPr>
          <p:spPr>
            <a:xfrm>
              <a:off x="6105206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266504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427802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589100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750398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911696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072994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7234293" y="5235836"/>
              <a:ext cx="154734" cy="264295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dirty="0">
                <a:latin typeface="LM Sans 10" panose="00000500000000000000" pitchFamily="50" charset="0"/>
              </a:endParaRPr>
            </a:p>
          </p:txBody>
        </p:sp>
      </p:grpSp>
      <p:sp>
        <p:nvSpPr>
          <p:cNvPr id="8" name="Left Brace 7"/>
          <p:cNvSpPr/>
          <p:nvPr/>
        </p:nvSpPr>
        <p:spPr>
          <a:xfrm rot="5400000">
            <a:off x="7810327" y="4209047"/>
            <a:ext cx="43223" cy="722884"/>
          </a:xfrm>
          <a:prstGeom prst="leftBrace">
            <a:avLst>
              <a:gd name="adj1" fmla="val 107499"/>
              <a:gd name="adj2" fmla="val 4982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LM Sans 10" panose="00000500000000000000" pitchFamily="50" charset="0"/>
            </a:endParaRPr>
          </a:p>
        </p:txBody>
      </p:sp>
      <p:cxnSp>
        <p:nvCxnSpPr>
          <p:cNvPr id="201" name="Straight Connector 200"/>
          <p:cNvCxnSpPr>
            <a:stCxn id="88" idx="1"/>
          </p:cNvCxnSpPr>
          <p:nvPr/>
        </p:nvCxnSpPr>
        <p:spPr>
          <a:xfrm>
            <a:off x="5910263" y="3799037"/>
            <a:ext cx="0" cy="87075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104" idx="3"/>
            <a:endCxn id="176" idx="3"/>
          </p:cNvCxnSpPr>
          <p:nvPr/>
        </p:nvCxnSpPr>
        <p:spPr>
          <a:xfrm flipH="1">
            <a:off x="6642682" y="4525206"/>
            <a:ext cx="986" cy="1751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88" idx="3"/>
            <a:endCxn id="193" idx="1"/>
          </p:cNvCxnSpPr>
          <p:nvPr/>
        </p:nvCxnSpPr>
        <p:spPr>
          <a:xfrm>
            <a:off x="7470497" y="3799037"/>
            <a:ext cx="0" cy="90134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88" idx="3"/>
            <a:endCxn id="88" idx="1"/>
          </p:cNvCxnSpPr>
          <p:nvPr/>
        </p:nvCxnSpPr>
        <p:spPr>
          <a:xfrm flipH="1">
            <a:off x="5910263" y="3799037"/>
            <a:ext cx="1560234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04" idx="3"/>
            <a:endCxn id="104" idx="1"/>
          </p:cNvCxnSpPr>
          <p:nvPr/>
        </p:nvCxnSpPr>
        <p:spPr>
          <a:xfrm flipH="1">
            <a:off x="5913960" y="4525206"/>
            <a:ext cx="729708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/>
          <p:cNvSpPr txBox="1"/>
          <p:nvPr/>
        </p:nvSpPr>
        <p:spPr>
          <a:xfrm>
            <a:off x="8267999" y="4488500"/>
            <a:ext cx="158137" cy="155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200" smtClean="0">
                <a:latin typeface="LM Sans 10" panose="00000500000000000000" pitchFamily="50" charset="0"/>
              </a:rPr>
              <a:t>…</a:t>
            </a:r>
            <a:endParaRPr lang="en-US" sz="1200" dirty="0">
              <a:latin typeface="LM Sans 10" panose="00000500000000000000" pitchFamily="50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825815" y="4273208"/>
            <a:ext cx="281761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825815" y="4777206"/>
            <a:ext cx="281761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825815" y="4051037"/>
            <a:ext cx="281761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7470796" y="4273206"/>
                <a:ext cx="729708" cy="50400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1200" b="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slots</a:t>
                </a:r>
                <a:endParaRPr lang="de-CH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796" y="4273206"/>
                <a:ext cx="729708" cy="504000"/>
              </a:xfrm>
              <a:prstGeom prst="rect">
                <a:avLst/>
              </a:prstGeom>
              <a:blipFill>
                <a:blip r:embed="rId5"/>
                <a:stretch>
                  <a:fillRect t="-120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2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2426" y="264725"/>
            <a:ext cx="4889500" cy="3737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2800" b="1" dirty="0" smtClean="0">
              <a:solidFill>
                <a:schemeClr val="bg1"/>
              </a:solidFill>
              <a:latin typeface="LM Sans 10" panose="00000500000000000000" pitchFamily="50" charset="0"/>
            </a:endParaRP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Approximate page width</a:t>
            </a:r>
          </a:p>
          <a:p>
            <a:pPr algn="ctr"/>
            <a:r>
              <a:rPr lang="en-CH" sz="2800" b="1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13,58</a:t>
            </a:r>
            <a:r>
              <a:rPr lang="en-US" sz="2800" b="1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 cm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384 </a:t>
            </a:r>
            <a:r>
              <a:rPr lang="en-US" sz="2800" b="1" dirty="0" err="1" smtClean="0">
                <a:solidFill>
                  <a:schemeClr val="bg1"/>
                </a:solidFill>
                <a:latin typeface="LM Sans 10" panose="00000500000000000000" pitchFamily="50" charset="0"/>
              </a:rPr>
              <a:t>pt</a:t>
            </a:r>
            <a:endParaRPr lang="en-US" sz="2800" b="1" dirty="0" smtClean="0">
              <a:solidFill>
                <a:schemeClr val="bg1"/>
              </a:solidFill>
              <a:latin typeface="LM Sans 10" panose="00000500000000000000" pitchFamily="50" charset="0"/>
            </a:endParaRPr>
          </a:p>
          <a:p>
            <a:pPr algn="ctr"/>
            <a:endParaRPr lang="en-US" sz="2800" b="1" dirty="0" smtClean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57005" y="1739897"/>
            <a:ext cx="8305800" cy="3737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2800" b="1" dirty="0" smtClean="0">
              <a:solidFill>
                <a:schemeClr val="bg1"/>
              </a:solidFill>
              <a:latin typeface="LM Sans 10" panose="00000500000000000000" pitchFamily="50" charset="0"/>
            </a:endParaRP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Approximate page landscape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2</a:t>
            </a:r>
            <a:r>
              <a:rPr lang="en-CH" sz="2800" b="1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3,</a:t>
            </a:r>
            <a:r>
              <a:rPr lang="en-US" sz="2800" b="1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07 cm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654 </a:t>
            </a:r>
            <a:r>
              <a:rPr lang="en-US" sz="2800" b="1" dirty="0" err="1" smtClean="0">
                <a:solidFill>
                  <a:schemeClr val="bg1"/>
                </a:solidFill>
                <a:latin typeface="LM Sans 10" panose="00000500000000000000" pitchFamily="50" charset="0"/>
              </a:rPr>
              <a:t>pt</a:t>
            </a:r>
            <a:endParaRPr lang="en-US" sz="2800" b="1" dirty="0" smtClean="0">
              <a:solidFill>
                <a:schemeClr val="bg1"/>
              </a:solidFill>
              <a:latin typeface="LM Sans 10" panose="00000500000000000000" pitchFamily="50" charset="0"/>
            </a:endParaRPr>
          </a:p>
          <a:p>
            <a:pPr algn="ctr"/>
            <a:endParaRPr lang="en-US" sz="2800" b="1" dirty="0" smtClean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1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1533143" y="1889660"/>
            <a:ext cx="8305800" cy="2628000"/>
          </a:xfrm>
          <a:prstGeom prst="roundRect">
            <a:avLst>
              <a:gd name="adj" fmla="val 0"/>
            </a:avLst>
          </a:prstGeom>
          <a:solidFill>
            <a:srgbClr val="FFEBD6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504203" y="2020502"/>
            <a:ext cx="7226238" cy="11272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05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2656925" y="2236138"/>
                <a:ext cx="604781" cy="32316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b="1" dirty="0" smtClean="0">
                    <a:latin typeface="LM Sans 10" panose="00000500000000000000" pitchFamily="50" charset="0"/>
                  </a:rPr>
                  <a:t>request</a:t>
                </a:r>
                <a:r>
                  <a:rPr lang="en-US" sz="1050" b="1" i="1" dirty="0" smtClean="0">
                    <a:latin typeface="LM Sans 10" panose="00000500000000000000" pitchFamily="50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1" i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05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de-CH" sz="1050" b="1" dirty="0" smtClean="0">
                    <a:latin typeface="LM Sans 10" panose="00000500000000000000" pitchFamily="50" charset="0"/>
                  </a:rPr>
                  <a:t> </a:t>
                </a:r>
                <a:endParaRPr lang="de-CH" sz="1050" b="1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925" y="2236138"/>
                <a:ext cx="604781" cy="323165"/>
              </a:xfrm>
              <a:prstGeom prst="rect">
                <a:avLst/>
              </a:prstGeom>
              <a:blipFill>
                <a:blip r:embed="rId2"/>
                <a:stretch>
                  <a:fillRect l="-14141" t="-11321" b="-1509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5" name="Elbow Connector 90"/>
          <p:cNvCxnSpPr/>
          <p:nvPr/>
        </p:nvCxnSpPr>
        <p:spPr bwMode="auto">
          <a:xfrm flipH="1">
            <a:off x="7272266" y="4032228"/>
            <a:ext cx="805302" cy="220"/>
          </a:xfrm>
          <a:prstGeom prst="straightConnector1">
            <a:avLst/>
          </a:prstGeom>
          <a:noFill/>
          <a:ln w="12700" cap="rnd" cmpd="sng" algn="ctr">
            <a:solidFill>
              <a:srgbClr val="65B13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1" name="Elbow Connector 90"/>
          <p:cNvCxnSpPr>
            <a:stCxn id="197" idx="1"/>
            <a:endCxn id="112" idx="3"/>
          </p:cNvCxnSpPr>
          <p:nvPr/>
        </p:nvCxnSpPr>
        <p:spPr bwMode="auto">
          <a:xfrm flipH="1">
            <a:off x="5997610" y="4032448"/>
            <a:ext cx="698656" cy="382"/>
          </a:xfrm>
          <a:prstGeom prst="straightConnector1">
            <a:avLst/>
          </a:prstGeom>
          <a:noFill/>
          <a:ln w="12700" cap="rnd" cmpd="sng" algn="ctr">
            <a:solidFill>
              <a:srgbClr val="65B13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7" name="Straight Arrow Connector 36"/>
          <p:cNvCxnSpPr>
            <a:stCxn id="185" idx="3"/>
            <a:endCxn id="3" idx="1"/>
          </p:cNvCxnSpPr>
          <p:nvPr/>
        </p:nvCxnSpPr>
        <p:spPr bwMode="auto">
          <a:xfrm flipV="1">
            <a:off x="4435940" y="2601975"/>
            <a:ext cx="518092" cy="577"/>
          </a:xfrm>
          <a:prstGeom prst="straightConnector1">
            <a:avLst/>
          </a:prstGeom>
          <a:noFill/>
          <a:ln w="12700" cap="rnd" cmpd="sng" algn="ctr">
            <a:solidFill>
              <a:srgbClr val="65B13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>
            <a:stCxn id="3" idx="3"/>
            <a:endCxn id="5" idx="1"/>
          </p:cNvCxnSpPr>
          <p:nvPr/>
        </p:nvCxnSpPr>
        <p:spPr bwMode="auto">
          <a:xfrm>
            <a:off x="5962032" y="2601975"/>
            <a:ext cx="517248" cy="578"/>
          </a:xfrm>
          <a:prstGeom prst="straightConnector1">
            <a:avLst/>
          </a:prstGeom>
          <a:noFill/>
          <a:ln w="12700" cap="rnd" cmpd="sng" algn="ctr">
            <a:solidFill>
              <a:srgbClr val="65B13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9" name="Straight Arrow Connector 38"/>
          <p:cNvCxnSpPr>
            <a:stCxn id="5" idx="3"/>
            <a:endCxn id="182" idx="1"/>
          </p:cNvCxnSpPr>
          <p:nvPr/>
        </p:nvCxnSpPr>
        <p:spPr bwMode="auto">
          <a:xfrm flipV="1">
            <a:off x="7487280" y="2602552"/>
            <a:ext cx="481670" cy="1"/>
          </a:xfrm>
          <a:prstGeom prst="straightConnector1">
            <a:avLst/>
          </a:prstGeom>
          <a:noFill/>
          <a:ln w="12700" cap="rnd" cmpd="sng" algn="ctr">
            <a:solidFill>
              <a:srgbClr val="65B13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4542924" y="2397720"/>
            <a:ext cx="267702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050" b="1" dirty="0" smtClean="0">
                <a:solidFill>
                  <a:srgbClr val="65B131"/>
                </a:solidFill>
                <a:latin typeface="LM Sans 10" panose="00000500000000000000" pitchFamily="50" charset="0"/>
              </a:rPr>
              <a:t>YES</a:t>
            </a:r>
            <a:endParaRPr lang="de-CH" sz="1050" b="1" dirty="0">
              <a:solidFill>
                <a:srgbClr val="65B13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83" name="Elbow Connector 82"/>
          <p:cNvCxnSpPr>
            <a:stCxn id="78" idx="3"/>
            <a:endCxn id="185" idx="1"/>
          </p:cNvCxnSpPr>
          <p:nvPr/>
        </p:nvCxnSpPr>
        <p:spPr>
          <a:xfrm>
            <a:off x="2579122" y="2602552"/>
            <a:ext cx="559581" cy="0"/>
          </a:xfrm>
          <a:prstGeom prst="straightConnector1">
            <a:avLst/>
          </a:prstGeom>
          <a:noFill/>
          <a:ln w="12700" cap="rnd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1" name="TextBox 160"/>
          <p:cNvSpPr txBox="1"/>
          <p:nvPr/>
        </p:nvSpPr>
        <p:spPr>
          <a:xfrm>
            <a:off x="8911337" y="1499294"/>
            <a:ext cx="898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latin typeface="LM Sans 10" panose="00000500000000000000" pitchFamily="50" charset="0"/>
              </a:rPr>
              <a:t>Packet flow</a:t>
            </a:r>
            <a:endParaRPr lang="de-CH" sz="1100" dirty="0">
              <a:latin typeface="LM Sans 10" panose="00000500000000000000" pitchFamily="50" charset="0"/>
            </a:endParaRPr>
          </a:p>
        </p:txBody>
      </p:sp>
      <p:cxnSp>
        <p:nvCxnSpPr>
          <p:cNvPr id="164" name="Elbow Connector 90"/>
          <p:cNvCxnSpPr>
            <a:stCxn id="190" idx="1"/>
            <a:endCxn id="106" idx="3"/>
          </p:cNvCxnSpPr>
          <p:nvPr/>
        </p:nvCxnSpPr>
        <p:spPr bwMode="auto">
          <a:xfrm flipH="1">
            <a:off x="2424449" y="3421717"/>
            <a:ext cx="1126658" cy="0"/>
          </a:xfrm>
          <a:prstGeom prst="straightConnector1">
            <a:avLst/>
          </a:prstGeom>
          <a:noFill/>
          <a:ln w="12700" cap="rnd" cmpd="sng" algn="ctr">
            <a:solidFill>
              <a:srgbClr val="FF212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6" name="Elbow Connector 90"/>
          <p:cNvCxnSpPr>
            <a:stCxn id="191" idx="1"/>
            <a:endCxn id="108" idx="3"/>
          </p:cNvCxnSpPr>
          <p:nvPr/>
        </p:nvCxnSpPr>
        <p:spPr bwMode="auto">
          <a:xfrm flipH="1">
            <a:off x="2728234" y="4034757"/>
            <a:ext cx="771087" cy="0"/>
          </a:xfrm>
          <a:prstGeom prst="straightConnector1">
            <a:avLst/>
          </a:prstGeom>
          <a:noFill/>
          <a:ln w="12700" cap="rnd" cmpd="sng" algn="ctr">
            <a:solidFill>
              <a:srgbClr val="65B13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5" name="Elbow Connector 90"/>
          <p:cNvCxnSpPr>
            <a:stCxn id="110" idx="1"/>
            <a:endCxn id="190" idx="3"/>
          </p:cNvCxnSpPr>
          <p:nvPr/>
        </p:nvCxnSpPr>
        <p:spPr bwMode="auto">
          <a:xfrm flipH="1">
            <a:off x="4023536" y="3419790"/>
            <a:ext cx="1197859" cy="1927"/>
          </a:xfrm>
          <a:prstGeom prst="straightConnector1">
            <a:avLst/>
          </a:prstGeom>
          <a:noFill/>
          <a:ln w="12700" cap="rnd" cmpd="sng" algn="ctr">
            <a:solidFill>
              <a:srgbClr val="FF212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7" name="Elbow Connector 90"/>
          <p:cNvCxnSpPr>
            <a:stCxn id="112" idx="1"/>
            <a:endCxn id="191" idx="3"/>
          </p:cNvCxnSpPr>
          <p:nvPr/>
        </p:nvCxnSpPr>
        <p:spPr bwMode="auto">
          <a:xfrm flipH="1">
            <a:off x="4075321" y="4032830"/>
            <a:ext cx="842289" cy="1927"/>
          </a:xfrm>
          <a:prstGeom prst="straightConnector1">
            <a:avLst/>
          </a:prstGeom>
          <a:noFill/>
          <a:ln w="12700" cap="rnd" cmpd="sng" algn="ctr">
            <a:solidFill>
              <a:srgbClr val="65B13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9" name="Elbow Connector 90"/>
          <p:cNvCxnSpPr>
            <a:stCxn id="196" idx="1"/>
            <a:endCxn id="110" idx="3"/>
          </p:cNvCxnSpPr>
          <p:nvPr/>
        </p:nvCxnSpPr>
        <p:spPr bwMode="auto">
          <a:xfrm flipH="1">
            <a:off x="5693825" y="3419408"/>
            <a:ext cx="1054227" cy="382"/>
          </a:xfrm>
          <a:prstGeom prst="straightConnector1">
            <a:avLst/>
          </a:prstGeom>
          <a:noFill/>
          <a:ln w="12700" cap="rnd" cmpd="sng" algn="ctr">
            <a:solidFill>
              <a:srgbClr val="FF212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3" name="Elbow Connector 90"/>
          <p:cNvCxnSpPr>
            <a:stCxn id="199" idx="1"/>
            <a:endCxn id="196" idx="3"/>
          </p:cNvCxnSpPr>
          <p:nvPr/>
        </p:nvCxnSpPr>
        <p:spPr bwMode="auto">
          <a:xfrm flipH="1">
            <a:off x="7220481" y="3419188"/>
            <a:ext cx="1160873" cy="220"/>
          </a:xfrm>
          <a:prstGeom prst="straightConnector1">
            <a:avLst/>
          </a:prstGeom>
          <a:noFill/>
          <a:ln w="12700" cap="rnd" cmpd="sng" algn="ctr">
            <a:solidFill>
              <a:srgbClr val="FF212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5" name="Elbow Connector 244"/>
          <p:cNvCxnSpPr>
            <a:stCxn id="182" idx="3"/>
            <a:endCxn id="200" idx="3"/>
          </p:cNvCxnSpPr>
          <p:nvPr/>
        </p:nvCxnSpPr>
        <p:spPr>
          <a:xfrm flipH="1">
            <a:off x="9157568" y="2602552"/>
            <a:ext cx="108619" cy="1429676"/>
          </a:xfrm>
          <a:prstGeom prst="bentConnector3">
            <a:avLst>
              <a:gd name="adj1" fmla="val -329721"/>
            </a:avLst>
          </a:prstGeom>
          <a:noFill/>
          <a:ln w="12700" cap="rnd" cmpd="sng" algn="ctr">
            <a:solidFill>
              <a:srgbClr val="65B13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48" name="TextBox 247"/>
          <p:cNvSpPr txBox="1"/>
          <p:nvPr/>
        </p:nvSpPr>
        <p:spPr>
          <a:xfrm>
            <a:off x="9335305" y="2397720"/>
            <a:ext cx="267702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050" b="1" dirty="0" smtClean="0">
                <a:solidFill>
                  <a:srgbClr val="65B131"/>
                </a:solidFill>
                <a:latin typeface="LM Sans 10" panose="00000500000000000000" pitchFamily="50" charset="0"/>
              </a:rPr>
              <a:t>YES</a:t>
            </a:r>
            <a:endParaRPr lang="de-CH" sz="1050" b="1" dirty="0">
              <a:solidFill>
                <a:srgbClr val="65B13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82" name="Straight Arrow Connector 81"/>
          <p:cNvCxnSpPr>
            <a:stCxn id="123" idx="2"/>
            <a:endCxn id="78" idx="0"/>
          </p:cNvCxnSpPr>
          <p:nvPr/>
        </p:nvCxnSpPr>
        <p:spPr>
          <a:xfrm>
            <a:off x="2188234" y="1760904"/>
            <a:ext cx="0" cy="733648"/>
          </a:xfrm>
          <a:prstGeom prst="straightConnector1">
            <a:avLst/>
          </a:prstGeom>
          <a:solidFill>
            <a:schemeClr val="bg1"/>
          </a:solidFill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9045690" y="3581326"/>
                <a:ext cx="495574" cy="35362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algn="r"/>
                <a:r>
                  <a:rPr lang="en-US" sz="1050" b="1" dirty="0" smtClean="0">
                    <a:latin typeface="LM Sans 10" panose="00000500000000000000" pitchFamily="50" charset="0"/>
                  </a:rPr>
                  <a:t>update</a:t>
                </a:r>
                <a:r>
                  <a:rPr lang="en-US" sz="1050" b="1" dirty="0" smtClean="0">
                    <a:solidFill>
                      <a:srgbClr val="00B050"/>
                    </a:solidFill>
                    <a:latin typeface="LM Sans 10" panose="00000500000000000000" pitchFamily="50" charset="0"/>
                  </a:rPr>
                  <a:t> </a:t>
                </a:r>
                <a:br>
                  <a:rPr lang="en-US" sz="1050" b="1" dirty="0" smtClean="0">
                    <a:solidFill>
                      <a:srgbClr val="00B050"/>
                    </a:solidFill>
                    <a:latin typeface="LM Sans 10" panose="00000500000000000000" pitchFamily="50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de-CH" sz="1050" b="1" dirty="0" smtClean="0">
                    <a:solidFill>
                      <a:srgbClr val="00B050"/>
                    </a:solidFill>
                    <a:latin typeface="LM Sans 10" panose="00000500000000000000" pitchFamily="50" charset="0"/>
                  </a:rPr>
                  <a:t> </a:t>
                </a:r>
                <a:endParaRPr lang="de-CH" sz="1050" b="1" dirty="0">
                  <a:solidFill>
                    <a:srgbClr val="00B050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690" y="3581326"/>
                <a:ext cx="495574" cy="353623"/>
              </a:xfrm>
              <a:prstGeom prst="rect">
                <a:avLst/>
              </a:prstGeom>
              <a:blipFill>
                <a:blip r:embed="rId3"/>
                <a:stretch>
                  <a:fillRect l="-1235" t="-10345" r="-16049" b="-12069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TextBox 219"/>
          <p:cNvSpPr txBox="1"/>
          <p:nvPr/>
        </p:nvSpPr>
        <p:spPr>
          <a:xfrm>
            <a:off x="7594264" y="2397720"/>
            <a:ext cx="267702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050" b="1" dirty="0" smtClean="0">
                <a:solidFill>
                  <a:srgbClr val="65B131"/>
                </a:solidFill>
                <a:latin typeface="LM Sans 10" panose="00000500000000000000" pitchFamily="50" charset="0"/>
              </a:rPr>
              <a:t>YES</a:t>
            </a:r>
            <a:endParaRPr lang="de-CH" sz="1050" b="1" dirty="0">
              <a:solidFill>
                <a:srgbClr val="65B131"/>
              </a:solidFill>
              <a:latin typeface="LM Sans 10" panose="00000500000000000000" pitchFamily="50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552035" y="3462699"/>
            <a:ext cx="258084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buClrTx/>
              <a:buNone/>
            </a:pPr>
            <a:r>
              <a:rPr lang="en-US" sz="1050" i="1" dirty="0" smtClean="0">
                <a:latin typeface="LM Sans 10" panose="00000500000000000000" pitchFamily="50" charset="0"/>
              </a:rPr>
              <a:t>nack</a:t>
            </a:r>
            <a:endParaRPr lang="de-CH" sz="1050" i="1" dirty="0" smtClean="0">
              <a:latin typeface="LM Sans 10" panose="00000500000000000000" pitchFamily="50" charset="0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7586500" y="3827998"/>
            <a:ext cx="189154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buClrTx/>
              <a:buNone/>
            </a:pPr>
            <a:r>
              <a:rPr lang="en-US" sz="1050" i="1" dirty="0" smtClean="0">
                <a:latin typeface="LM Sans 10" panose="00000500000000000000" pitchFamily="50" charset="0"/>
              </a:rPr>
              <a:t>ack</a:t>
            </a:r>
            <a:endParaRPr lang="de-CH" sz="1050" i="1" dirty="0" smtClean="0"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2188233" y="718868"/>
                <a:ext cx="6428115" cy="54000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end-to-end</a:t>
                </a:r>
                <a:r>
                  <a:rPr lang="en-US" sz="1200" b="1" i="1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r>
                  <a:rPr lang="en-US" sz="1200" b="1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latency</a:t>
                </a:r>
                <a:r>
                  <a:rPr lang="en-US" sz="1200" b="1" i="1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de-CH" sz="120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233" y="718868"/>
                <a:ext cx="6428115" cy="540000"/>
              </a:xfrm>
              <a:prstGeom prst="rect">
                <a:avLst/>
              </a:prstGeom>
              <a:blipFill>
                <a:blip r:embed="rId4"/>
                <a:stretch>
                  <a:fillRect t="-1124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/>
          <p:cNvCxnSpPr>
            <a:stCxn id="169" idx="1"/>
            <a:endCxn id="169" idx="3"/>
          </p:cNvCxnSpPr>
          <p:nvPr/>
        </p:nvCxnSpPr>
        <p:spPr>
          <a:xfrm>
            <a:off x="6450183" y="1295541"/>
            <a:ext cx="2166165" cy="0"/>
          </a:xfrm>
          <a:prstGeom prst="straightConnector1">
            <a:avLst/>
          </a:prstGeom>
          <a:solidFill>
            <a:schemeClr val="bg1"/>
          </a:solidFill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5" name="Straight Arrow Connector 234"/>
          <p:cNvCxnSpPr>
            <a:stCxn id="168" idx="1"/>
            <a:endCxn id="168" idx="3"/>
          </p:cNvCxnSpPr>
          <p:nvPr/>
        </p:nvCxnSpPr>
        <p:spPr>
          <a:xfrm>
            <a:off x="2188233" y="1295541"/>
            <a:ext cx="4261951" cy="0"/>
          </a:xfrm>
          <a:prstGeom prst="straightConnector1">
            <a:avLst/>
          </a:prstGeom>
          <a:solidFill>
            <a:schemeClr val="bg1"/>
          </a:solidFill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6" name="Straight Arrow Connector 235"/>
          <p:cNvCxnSpPr>
            <a:stCxn id="146" idx="1"/>
            <a:endCxn id="146" idx="3"/>
          </p:cNvCxnSpPr>
          <p:nvPr/>
        </p:nvCxnSpPr>
        <p:spPr>
          <a:xfrm>
            <a:off x="2188233" y="988868"/>
            <a:ext cx="6428115" cy="0"/>
          </a:xfrm>
          <a:prstGeom prst="straightConnector1">
            <a:avLst/>
          </a:prstGeom>
          <a:solidFill>
            <a:schemeClr val="bg1"/>
          </a:solidFill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TextBox 117"/>
          <p:cNvSpPr txBox="1"/>
          <p:nvPr/>
        </p:nvSpPr>
        <p:spPr>
          <a:xfrm>
            <a:off x="6104594" y="2397720"/>
            <a:ext cx="267702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050" b="1" dirty="0" smtClean="0">
                <a:solidFill>
                  <a:srgbClr val="65B131"/>
                </a:solidFill>
                <a:latin typeface="LM Sans 10" panose="00000500000000000000" pitchFamily="50" charset="0"/>
              </a:rPr>
              <a:t>YES</a:t>
            </a:r>
            <a:endParaRPr lang="de-CH" sz="1050" b="1" dirty="0">
              <a:solidFill>
                <a:srgbClr val="65B131"/>
              </a:solidFill>
              <a:latin typeface="LM Sans 10" panose="00000500000000000000" pitchFamily="50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48234" y="4236270"/>
            <a:ext cx="1486946" cy="25391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050" b="1" cap="small" dirty="0" smtClean="0">
                <a:latin typeface="LM Sans 10" panose="00000500000000000000" pitchFamily="50" charset="0"/>
              </a:rPr>
              <a:t>Registration Scheme</a:t>
            </a:r>
            <a:endParaRPr lang="de-CH" sz="1050" b="1" cap="small" dirty="0"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/>
              <p:cNvSpPr/>
              <p:nvPr/>
            </p:nvSpPr>
            <p:spPr>
              <a:xfrm>
                <a:off x="2188233" y="1025541"/>
                <a:ext cx="4261951" cy="54000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1200" b="1" i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  <a:p>
                <a:pPr algn="ctr"/>
                <a:endParaRPr lang="de-CH" sz="120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68" name="Rectangle 1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233" y="1025541"/>
                <a:ext cx="4261951" cy="54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/>
              <p:cNvSpPr/>
              <p:nvPr/>
            </p:nvSpPr>
            <p:spPr>
              <a:xfrm>
                <a:off x="6450183" y="1025541"/>
                <a:ext cx="2166165" cy="54000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1200" b="1" i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  <a:p>
                <a:pPr algn="ctr"/>
                <a:endParaRPr lang="de-CH" sz="120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69" name="Rectangle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183" y="1025541"/>
                <a:ext cx="2166165" cy="54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0" name="Rectangle 189"/>
          <p:cNvSpPr/>
          <p:nvPr/>
        </p:nvSpPr>
        <p:spPr>
          <a:xfrm>
            <a:off x="3551107" y="3313717"/>
            <a:ext cx="472429" cy="216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50" dirty="0" smtClean="0">
                <a:latin typeface="LM Sans 10" panose="00000500000000000000" pitchFamily="50" charset="0"/>
              </a:rPr>
              <a:t>Abort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3499321" y="3854757"/>
            <a:ext cx="576000" cy="36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50" dirty="0" smtClean="0">
                <a:latin typeface="LM Sans 10" panose="00000500000000000000" pitchFamily="50" charset="0"/>
              </a:rPr>
              <a:t>Register flow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cxnSp>
        <p:nvCxnSpPr>
          <p:cNvPr id="172" name="Elbow Connector 90"/>
          <p:cNvCxnSpPr>
            <a:stCxn id="185" idx="2"/>
            <a:endCxn id="190" idx="0"/>
          </p:cNvCxnSpPr>
          <p:nvPr/>
        </p:nvCxnSpPr>
        <p:spPr bwMode="auto">
          <a:xfrm>
            <a:off x="3787322" y="2862975"/>
            <a:ext cx="0" cy="450742"/>
          </a:xfrm>
          <a:prstGeom prst="straightConnector1">
            <a:avLst/>
          </a:prstGeom>
          <a:noFill/>
          <a:ln w="12700" cap="rnd" cmpd="sng" algn="ctr">
            <a:solidFill>
              <a:srgbClr val="FF212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sp>
        <p:nvSpPr>
          <p:cNvPr id="173" name="TextBox 172"/>
          <p:cNvSpPr txBox="1"/>
          <p:nvPr/>
        </p:nvSpPr>
        <p:spPr>
          <a:xfrm>
            <a:off x="3838240" y="2936333"/>
            <a:ext cx="214802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buClrTx/>
              <a:buNone/>
            </a:pPr>
            <a:r>
              <a:rPr lang="en-US" sz="1050" b="1" dirty="0" smtClean="0">
                <a:solidFill>
                  <a:srgbClr val="FF2121"/>
                </a:solidFill>
                <a:latin typeface="LM Sans 10" panose="00000500000000000000" pitchFamily="50" charset="0"/>
              </a:rPr>
              <a:t>NO</a:t>
            </a:r>
            <a:endParaRPr lang="de-CH" sz="1050" b="1" i="1" dirty="0" smtClean="0">
              <a:solidFill>
                <a:srgbClr val="FF2121"/>
              </a:solidFill>
              <a:latin typeface="LM Sans 10" panose="00000500000000000000" pitchFamily="50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138703" y="2342129"/>
            <a:ext cx="1297237" cy="520846"/>
            <a:chOff x="3138703" y="2342129"/>
            <a:chExt cx="1297237" cy="520846"/>
          </a:xfrm>
        </p:grpSpPr>
        <p:sp>
          <p:nvSpPr>
            <p:cNvPr id="185" name="Flowchart: Decision 184"/>
            <p:cNvSpPr/>
            <p:nvPr/>
          </p:nvSpPr>
          <p:spPr bwMode="auto">
            <a:xfrm>
              <a:off x="3138703" y="2342129"/>
              <a:ext cx="1297237" cy="520846"/>
            </a:xfrm>
            <a:prstGeom prst="flowChartDecision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None/>
                <a:tabLst/>
              </a:pPr>
              <a:endParaRPr kumimoji="0" lang="de-CH" sz="1050" b="0" i="0" u="none" strike="noStrike" cap="none" normalizeH="0" baseline="0" dirty="0" smtClean="0">
                <a:ln>
                  <a:noFill/>
                </a:ln>
                <a:effectLst/>
                <a:latin typeface="LM Sans 10" panose="00000500000000000000" pitchFamily="50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3213622" y="2448056"/>
              <a:ext cx="1147398" cy="32316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050" dirty="0">
                  <a:latin typeface="LM Sans 10" panose="00000500000000000000" pitchFamily="50" charset="0"/>
                </a:rPr>
                <a:t>Bolt buffer </a:t>
              </a:r>
              <a:r>
                <a:rPr lang="en-US" sz="1050" dirty="0" smtClean="0">
                  <a:latin typeface="LM Sans 10" panose="00000500000000000000" pitchFamily="50" charset="0"/>
                </a:rPr>
                <a:t>and</a:t>
              </a:r>
              <a:br>
                <a:rPr lang="en-US" sz="1050" dirty="0" smtClean="0">
                  <a:latin typeface="LM Sans 10" panose="00000500000000000000" pitchFamily="50" charset="0"/>
                </a:rPr>
              </a:br>
              <a:r>
                <a:rPr lang="en-US" sz="1050" dirty="0" smtClean="0">
                  <a:latin typeface="LM Sans 10" panose="00000500000000000000" pitchFamily="50" charset="0"/>
                </a:rPr>
                <a:t>local memory OK?</a:t>
              </a:r>
              <a:endParaRPr lang="de-CH" sz="1050" dirty="0">
                <a:latin typeface="LM Sans 10" panose="00000500000000000000" pitchFamily="50" charset="0"/>
              </a:endParaRPr>
            </a:p>
          </p:txBody>
        </p:sp>
      </p:grpSp>
      <p:sp>
        <p:nvSpPr>
          <p:cNvPr id="106" name="Rectangle 105"/>
          <p:cNvSpPr/>
          <p:nvPr/>
        </p:nvSpPr>
        <p:spPr>
          <a:xfrm>
            <a:off x="1952019" y="3313717"/>
            <a:ext cx="472430" cy="216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50" dirty="0" smtClean="0">
                <a:latin typeface="LM Sans 10" panose="00000500000000000000" pitchFamily="50" charset="0"/>
              </a:rPr>
              <a:t>Abort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1648234" y="3854757"/>
            <a:ext cx="1080000" cy="36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50" dirty="0" smtClean="0">
                <a:latin typeface="LM Sans 10" panose="00000500000000000000" pitchFamily="50" charset="0"/>
              </a:rPr>
              <a:t>Register flow and</a:t>
            </a:r>
            <a:r>
              <a:rPr lang="en-US" sz="1050" dirty="0">
                <a:latin typeface="LM Sans 10" panose="00000500000000000000" pitchFamily="50" charset="0"/>
              </a:rPr>
              <a:t> u</a:t>
            </a:r>
            <a:r>
              <a:rPr lang="en-US" sz="1050" dirty="0" smtClean="0">
                <a:latin typeface="LM Sans 10" panose="00000500000000000000" pitchFamily="50" charset="0"/>
              </a:rPr>
              <a:t>pdate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1974522" y="2020502"/>
                <a:ext cx="427425" cy="234286"/>
              </a:xfrm>
              <a:prstGeom prst="rect">
                <a:avLst/>
              </a:prstGeom>
              <a:solidFill>
                <a:srgbClr val="FFEBD6"/>
              </a:solidFill>
              <a:ln w="9525">
                <a:noFill/>
              </a:ln>
            </p:spPr>
            <p:txBody>
              <a:bodyPr wrap="none" lIns="0" tIns="36000" rIns="0" bIns="3600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de-CH" sz="1050" b="1" dirty="0">
                  <a:solidFill>
                    <a:srgbClr val="00B050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522" y="2020502"/>
                <a:ext cx="427425" cy="234286"/>
              </a:xfrm>
              <a:prstGeom prst="rect">
                <a:avLst/>
              </a:prstGeom>
              <a:blipFill>
                <a:blip r:embed="rId7"/>
                <a:stretch>
                  <a:fillRect l="-5714" r="-2857" b="-5128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1797346" y="2494552"/>
                <a:ext cx="781776" cy="2160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CH" sz="105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46" y="2494552"/>
                <a:ext cx="781776" cy="216000"/>
              </a:xfrm>
              <a:prstGeom prst="rect">
                <a:avLst/>
              </a:prstGeom>
              <a:blipFill>
                <a:blip r:embed="rId8"/>
                <a:stretch>
                  <a:fillRect l="-3846" b="-21053"/>
                </a:stretch>
              </a:blipFill>
              <a:ln w="9525">
                <a:solidFill>
                  <a:schemeClr val="tx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/>
          <p:cNvSpPr/>
          <p:nvPr/>
        </p:nvSpPr>
        <p:spPr>
          <a:xfrm>
            <a:off x="5221395" y="3311790"/>
            <a:ext cx="472430" cy="216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50" dirty="0" smtClean="0">
                <a:latin typeface="LM Sans 10" panose="00000500000000000000" pitchFamily="50" charset="0"/>
              </a:rPr>
              <a:t>Abort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4917610" y="3852830"/>
            <a:ext cx="1080000" cy="36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50" dirty="0" smtClean="0">
                <a:latin typeface="LM Sans 10" panose="00000500000000000000" pitchFamily="50" charset="0"/>
              </a:rPr>
              <a:t>Register flow and update schedule</a:t>
            </a:r>
          </a:p>
        </p:txBody>
      </p:sp>
      <p:cxnSp>
        <p:nvCxnSpPr>
          <p:cNvPr id="217" name="Elbow Connector 90"/>
          <p:cNvCxnSpPr>
            <a:stCxn id="3" idx="2"/>
            <a:endCxn id="110" idx="0"/>
          </p:cNvCxnSpPr>
          <p:nvPr/>
        </p:nvCxnSpPr>
        <p:spPr bwMode="auto">
          <a:xfrm flipH="1">
            <a:off x="5457610" y="2862975"/>
            <a:ext cx="422" cy="448815"/>
          </a:xfrm>
          <a:prstGeom prst="straightConnector1">
            <a:avLst/>
          </a:prstGeom>
          <a:noFill/>
          <a:ln w="12700" cap="rnd" cmpd="sng" algn="ctr">
            <a:solidFill>
              <a:srgbClr val="FF212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sp>
        <p:nvSpPr>
          <p:cNvPr id="226" name="TextBox 225"/>
          <p:cNvSpPr txBox="1"/>
          <p:nvPr/>
        </p:nvSpPr>
        <p:spPr>
          <a:xfrm>
            <a:off x="5519631" y="2933366"/>
            <a:ext cx="214802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buClrTx/>
              <a:buNone/>
            </a:pPr>
            <a:r>
              <a:rPr lang="en-US" sz="1050" b="1" dirty="0" smtClean="0">
                <a:solidFill>
                  <a:srgbClr val="FF2121"/>
                </a:solidFill>
                <a:latin typeface="LM Sans 10" panose="00000500000000000000" pitchFamily="50" charset="0"/>
              </a:rPr>
              <a:t>NO</a:t>
            </a:r>
            <a:endParaRPr lang="de-CH" sz="1050" b="1" i="1" dirty="0" smtClean="0">
              <a:solidFill>
                <a:srgbClr val="FF2121"/>
              </a:solidFill>
              <a:latin typeface="LM Sans 10" panose="00000500000000000000" pitchFamily="50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4954032" y="2340975"/>
            <a:ext cx="1008000" cy="522000"/>
            <a:chOff x="4954032" y="2307866"/>
            <a:chExt cx="1008000" cy="522000"/>
          </a:xfrm>
        </p:grpSpPr>
        <p:sp>
          <p:nvSpPr>
            <p:cNvPr id="3" name="Flowchart: Decision 2"/>
            <p:cNvSpPr/>
            <p:nvPr/>
          </p:nvSpPr>
          <p:spPr bwMode="auto">
            <a:xfrm>
              <a:off x="4954032" y="2307866"/>
              <a:ext cx="1008000" cy="522000"/>
            </a:xfrm>
            <a:prstGeom prst="flowChartDecision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None/>
                <a:tabLst/>
              </a:pPr>
              <a:endParaRPr kumimoji="0" lang="de-CH" sz="1050" b="0" i="0" u="none" strike="noStrike" cap="none" normalizeH="0" baseline="0" dirty="0" smtClean="0">
                <a:ln>
                  <a:noFill/>
                </a:ln>
                <a:effectLst/>
                <a:latin typeface="LM Sans 10" panose="00000500000000000000" pitchFamily="50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998685" y="2407284"/>
              <a:ext cx="918695" cy="32316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de-DE"/>
              </a:defPPr>
              <a:lvl1pPr algn="ctr">
                <a:defRPr sz="1600">
                  <a:latin typeface="Calibri" panose="020F0502020204030204" pitchFamily="34" charset="0"/>
                </a:defRPr>
              </a:lvl1pPr>
            </a:lstStyle>
            <a:p>
              <a:r>
                <a:rPr lang="en-US" sz="1050" dirty="0">
                  <a:latin typeface="LM Sans 10" panose="00000500000000000000" pitchFamily="50" charset="0"/>
                </a:rPr>
                <a:t>Network</a:t>
              </a:r>
              <a:br>
                <a:rPr lang="en-US" sz="1050" dirty="0">
                  <a:latin typeface="LM Sans 10" panose="00000500000000000000" pitchFamily="50" charset="0"/>
                </a:rPr>
              </a:br>
              <a:r>
                <a:rPr lang="en-US" sz="1050" dirty="0">
                  <a:latin typeface="LM Sans 10" panose="00000500000000000000" pitchFamily="50" charset="0"/>
                </a:rPr>
                <a:t>schedule OK?</a:t>
              </a:r>
              <a:endParaRPr lang="de-CH" sz="1050" dirty="0">
                <a:latin typeface="LM Sans 10" panose="00000500000000000000" pitchFamily="50" charset="0"/>
              </a:endParaRPr>
            </a:p>
          </p:txBody>
        </p:sp>
      </p:grpSp>
      <p:sp>
        <p:nvSpPr>
          <p:cNvPr id="196" name="Rectangle 195"/>
          <p:cNvSpPr/>
          <p:nvPr/>
        </p:nvSpPr>
        <p:spPr>
          <a:xfrm>
            <a:off x="6748052" y="3311408"/>
            <a:ext cx="472429" cy="216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50" dirty="0" smtClean="0">
                <a:latin typeface="LM Sans 10" panose="00000500000000000000" pitchFamily="50" charset="0"/>
              </a:rPr>
              <a:t>Abort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6696266" y="3852448"/>
            <a:ext cx="576000" cy="36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50" dirty="0" smtClean="0">
                <a:latin typeface="LM Sans 10" panose="00000500000000000000" pitchFamily="50" charset="0"/>
              </a:rPr>
              <a:t>Register flow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cxnSp>
        <p:nvCxnSpPr>
          <p:cNvPr id="218" name="Elbow Connector 90"/>
          <p:cNvCxnSpPr>
            <a:stCxn id="5" idx="2"/>
            <a:endCxn id="196" idx="0"/>
          </p:cNvCxnSpPr>
          <p:nvPr/>
        </p:nvCxnSpPr>
        <p:spPr bwMode="auto">
          <a:xfrm>
            <a:off x="6983280" y="2862975"/>
            <a:ext cx="987" cy="448433"/>
          </a:xfrm>
          <a:prstGeom prst="straightConnector1">
            <a:avLst/>
          </a:prstGeom>
          <a:noFill/>
          <a:ln w="12700" cap="rnd" cmpd="sng" algn="ctr">
            <a:solidFill>
              <a:srgbClr val="FF212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sp>
        <p:nvSpPr>
          <p:cNvPr id="227" name="TextBox 226"/>
          <p:cNvSpPr txBox="1"/>
          <p:nvPr/>
        </p:nvSpPr>
        <p:spPr>
          <a:xfrm>
            <a:off x="7037121" y="2932097"/>
            <a:ext cx="214802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buClrTx/>
              <a:buNone/>
            </a:pPr>
            <a:r>
              <a:rPr lang="en-US" sz="1050" b="1" dirty="0" smtClean="0">
                <a:solidFill>
                  <a:srgbClr val="FF2121"/>
                </a:solidFill>
                <a:latin typeface="LM Sans 10" panose="00000500000000000000" pitchFamily="50" charset="0"/>
              </a:rPr>
              <a:t>NO</a:t>
            </a:r>
            <a:endParaRPr lang="de-CH" sz="1050" b="1" i="1" dirty="0" smtClean="0">
              <a:solidFill>
                <a:srgbClr val="FF2121"/>
              </a:solidFill>
              <a:latin typeface="LM Sans 10" panose="00000500000000000000" pitchFamily="50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6479280" y="2342130"/>
            <a:ext cx="1008000" cy="520845"/>
            <a:chOff x="6479280" y="2342130"/>
            <a:chExt cx="1008000" cy="520845"/>
          </a:xfrm>
        </p:grpSpPr>
        <p:sp>
          <p:nvSpPr>
            <p:cNvPr id="5" name="Flowchart: Decision 4"/>
            <p:cNvSpPr/>
            <p:nvPr/>
          </p:nvSpPr>
          <p:spPr bwMode="auto">
            <a:xfrm>
              <a:off x="6479280" y="2342130"/>
              <a:ext cx="1008000" cy="520845"/>
            </a:xfrm>
            <a:prstGeom prst="flowChartDecision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None/>
                <a:tabLst/>
              </a:pPr>
              <a:endParaRPr kumimoji="0" lang="de-CH" sz="1050" b="0" i="0" u="none" strike="noStrike" cap="none" normalizeH="0" baseline="0" dirty="0" smtClean="0">
                <a:ln>
                  <a:noFill/>
                </a:ln>
                <a:effectLst/>
                <a:latin typeface="LM Sans 10" panose="00000500000000000000" pitchFamily="50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557767" y="2440970"/>
              <a:ext cx="851027" cy="323165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lIns="0" tIns="0" rIns="0" bIns="0" rtlCol="0" anchor="ctr">
              <a:spAutoFit/>
            </a:bodyPr>
            <a:lstStyle>
              <a:defPPr>
                <a:defRPr lang="de-DE"/>
              </a:defPPr>
              <a:lvl1pPr algn="ctr">
                <a:defRPr sz="1600">
                  <a:latin typeface="Calibri" panose="020F0502020204030204" pitchFamily="34" charset="0"/>
                </a:defRPr>
              </a:lvl1pPr>
            </a:lstStyle>
            <a:p>
              <a:r>
                <a:rPr lang="en-US" sz="1050" dirty="0">
                  <a:latin typeface="LM Sans 10" panose="00000500000000000000" pitchFamily="50" charset="0"/>
                </a:rPr>
                <a:t>Local </a:t>
              </a:r>
              <a:br>
                <a:rPr lang="en-US" sz="1050" dirty="0">
                  <a:latin typeface="LM Sans 10" panose="00000500000000000000" pitchFamily="50" charset="0"/>
                </a:rPr>
              </a:br>
              <a:r>
                <a:rPr lang="en-US" sz="1050" dirty="0">
                  <a:latin typeface="LM Sans 10" panose="00000500000000000000" pitchFamily="50" charset="0"/>
                </a:rPr>
                <a:t>memory OK?</a:t>
              </a:r>
              <a:endParaRPr lang="de-CH" sz="1050" dirty="0">
                <a:latin typeface="LM Sans 10" panose="00000500000000000000" pitchFamily="50" charset="0"/>
              </a:endParaRPr>
            </a:p>
          </p:txBody>
        </p:sp>
      </p:grpSp>
      <p:sp>
        <p:nvSpPr>
          <p:cNvPr id="199" name="Rectangle 198"/>
          <p:cNvSpPr/>
          <p:nvPr/>
        </p:nvSpPr>
        <p:spPr>
          <a:xfrm>
            <a:off x="8381354" y="3311188"/>
            <a:ext cx="472429" cy="216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50" dirty="0" smtClean="0">
                <a:latin typeface="LM Sans 10" panose="00000500000000000000" pitchFamily="50" charset="0"/>
              </a:rPr>
              <a:t>Abort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8077568" y="3852228"/>
            <a:ext cx="1080000" cy="360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</a:pPr>
            <a:r>
              <a:rPr lang="en-US" sz="1050" dirty="0" smtClean="0">
                <a:latin typeface="LM Sans 10" panose="00000500000000000000" pitchFamily="50" charset="0"/>
              </a:rPr>
              <a:t>Register flow and update schedule</a:t>
            </a:r>
          </a:p>
        </p:txBody>
      </p:sp>
      <p:cxnSp>
        <p:nvCxnSpPr>
          <p:cNvPr id="219" name="Elbow Connector 90"/>
          <p:cNvCxnSpPr>
            <a:stCxn id="182" idx="2"/>
            <a:endCxn id="199" idx="0"/>
          </p:cNvCxnSpPr>
          <p:nvPr/>
        </p:nvCxnSpPr>
        <p:spPr bwMode="auto">
          <a:xfrm>
            <a:off x="8617569" y="2862975"/>
            <a:ext cx="0" cy="448213"/>
          </a:xfrm>
          <a:prstGeom prst="straightConnector1">
            <a:avLst/>
          </a:prstGeom>
          <a:noFill/>
          <a:ln w="12700" cap="rnd" cmpd="sng" algn="ctr">
            <a:solidFill>
              <a:srgbClr val="FF2121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sp>
        <p:nvSpPr>
          <p:cNvPr id="228" name="TextBox 227"/>
          <p:cNvSpPr txBox="1"/>
          <p:nvPr/>
        </p:nvSpPr>
        <p:spPr>
          <a:xfrm>
            <a:off x="8674489" y="2932477"/>
            <a:ext cx="214802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>
              <a:buClrTx/>
              <a:buNone/>
            </a:pPr>
            <a:r>
              <a:rPr lang="en-US" sz="1050" b="1" dirty="0" smtClean="0">
                <a:solidFill>
                  <a:srgbClr val="FF2121"/>
                </a:solidFill>
                <a:latin typeface="LM Sans 10" panose="00000500000000000000" pitchFamily="50" charset="0"/>
              </a:rPr>
              <a:t>NO</a:t>
            </a:r>
            <a:endParaRPr lang="de-CH" sz="1050" b="1" i="1" dirty="0" smtClean="0">
              <a:solidFill>
                <a:srgbClr val="FF2121"/>
              </a:solidFill>
              <a:latin typeface="LM Sans 10" panose="00000500000000000000" pitchFamily="50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7968950" y="2342129"/>
            <a:ext cx="1297237" cy="520846"/>
            <a:chOff x="7968950" y="2342129"/>
            <a:chExt cx="1297237" cy="520846"/>
          </a:xfrm>
        </p:grpSpPr>
        <p:sp>
          <p:nvSpPr>
            <p:cNvPr id="182" name="Flowchart: Decision 181"/>
            <p:cNvSpPr/>
            <p:nvPr/>
          </p:nvSpPr>
          <p:spPr bwMode="auto">
            <a:xfrm>
              <a:off x="7968950" y="2342129"/>
              <a:ext cx="1297237" cy="520846"/>
            </a:xfrm>
            <a:prstGeom prst="flowChartDecision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None/>
                <a:tabLst/>
              </a:pPr>
              <a:endParaRPr kumimoji="0" lang="de-CH" sz="1050" b="0" i="0" u="none" strike="noStrike" cap="none" normalizeH="0" baseline="0" dirty="0" smtClean="0">
                <a:ln>
                  <a:noFill/>
                </a:ln>
                <a:effectLst/>
                <a:latin typeface="LM Sans 10" panose="00000500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/>
                <p:cNvSpPr txBox="1"/>
                <p:nvPr/>
              </p:nvSpPr>
              <p:spPr>
                <a:xfrm>
                  <a:off x="8171919" y="2422552"/>
                  <a:ext cx="891298" cy="3600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LM Sans 10" panose="00000500000000000000" pitchFamily="50" charset="0"/>
                    </a:rPr>
                    <a:t>Bolt buffer</a:t>
                  </a:r>
                </a:p>
                <a:p>
                  <a:pPr algn="ctr"/>
                  <a:r>
                    <a:rPr lang="en-US" sz="1050" dirty="0">
                      <a:latin typeface="LM Sans 10" panose="00000500000000000000" pitchFamily="50" charset="0"/>
                    </a:rPr>
                    <a:t>a</a:t>
                  </a:r>
                  <a:r>
                    <a:rPr lang="en-US" sz="1050" dirty="0" smtClean="0">
                      <a:latin typeface="LM Sans 10" panose="00000500000000000000" pitchFamily="50" charset="0"/>
                    </a:rPr>
                    <a:t>nd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a14:m>
                  <a:r>
                    <a:rPr lang="en-US" sz="1050" dirty="0" smtClean="0">
                      <a:latin typeface="LM Sans 10" panose="00000500000000000000" pitchFamily="50" charset="0"/>
                    </a:rPr>
                    <a:t> OK?</a:t>
                  </a:r>
                  <a:endParaRPr lang="de-CH" sz="1050" dirty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83" name="TextBox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919" y="2422552"/>
                  <a:ext cx="891298" cy="360000"/>
                </a:xfrm>
                <a:prstGeom prst="rect">
                  <a:avLst/>
                </a:prstGeom>
                <a:blipFill>
                  <a:blip r:embed="rId9"/>
                  <a:stretch>
                    <a:fillRect t="-8475" b="-18644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Rectangle 122"/>
          <p:cNvSpPr/>
          <p:nvPr/>
        </p:nvSpPr>
        <p:spPr>
          <a:xfrm>
            <a:off x="2054663" y="1490904"/>
            <a:ext cx="267142" cy="270000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AP</a:t>
            </a:r>
            <a:endParaRPr lang="en-US" sz="105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3653750" y="1490904"/>
            <a:ext cx="267142" cy="270000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LM Sans 10" panose="00000500000000000000" pitchFamily="50" charset="0"/>
              </a:rPr>
              <a:t>C</a:t>
            </a:r>
            <a:r>
              <a:rPr lang="en-US" sz="105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P</a:t>
            </a:r>
            <a:endParaRPr lang="en-US" sz="105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2782947" y="1490904"/>
            <a:ext cx="409660" cy="270000"/>
            <a:chOff x="1907110" y="679397"/>
            <a:chExt cx="441645" cy="288000"/>
          </a:xfrm>
        </p:grpSpPr>
        <p:sp>
          <p:nvSpPr>
            <p:cNvPr id="133" name="Rounded Rectangle 132"/>
            <p:cNvSpPr/>
            <p:nvPr/>
          </p:nvSpPr>
          <p:spPr>
            <a:xfrm>
              <a:off x="1907110" y="679397"/>
              <a:ext cx="441645" cy="288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LM Sans 10" panose="00000500000000000000" pitchFamily="2" charset="0"/>
              </a:endParaRPr>
            </a:p>
          </p:txBody>
        </p:sp>
        <p:pic>
          <p:nvPicPr>
            <p:cNvPr id="134" name="Bild 9">
              <a:extLst>
                <a:ext uri="{FF2B5EF4-FFF2-40B4-BE49-F238E27FC236}">
                  <a16:creationId xmlns:a16="http://schemas.microsoft.com/office/drawing/2014/main" id="{65C37D4D-EA63-46BC-B751-52EBD6ED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111" y="731020"/>
              <a:ext cx="441644" cy="18491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27" name="Straight Connector 126"/>
          <p:cNvCxnSpPr>
            <a:stCxn id="124" idx="1"/>
            <a:endCxn id="134" idx="3"/>
          </p:cNvCxnSpPr>
          <p:nvPr/>
        </p:nvCxnSpPr>
        <p:spPr>
          <a:xfrm flipH="1">
            <a:off x="3192607" y="1625904"/>
            <a:ext cx="461143" cy="77"/>
          </a:xfrm>
          <a:prstGeom prst="line">
            <a:avLst/>
          </a:prstGeom>
          <a:ln w="28575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/>
          <p:cNvGrpSpPr/>
          <p:nvPr/>
        </p:nvGrpSpPr>
        <p:grpSpPr>
          <a:xfrm>
            <a:off x="3930705" y="1490905"/>
            <a:ext cx="131003" cy="135843"/>
            <a:chOff x="4395986" y="2949072"/>
            <a:chExt cx="141231" cy="146449"/>
          </a:xfrm>
        </p:grpSpPr>
        <p:cxnSp>
          <p:nvCxnSpPr>
            <p:cNvPr id="129" name="Straight Connector 128"/>
            <p:cNvCxnSpPr/>
            <p:nvPr/>
          </p:nvCxnSpPr>
          <p:spPr>
            <a:xfrm flipV="1">
              <a:off x="4477180" y="2958402"/>
              <a:ext cx="725" cy="136807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 flipV="1">
              <a:off x="4395986" y="3095209"/>
              <a:ext cx="81194" cy="312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rot="2700000" flipH="1">
              <a:off x="4417313" y="2983573"/>
              <a:ext cx="69001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18900000" flipH="1">
              <a:off x="4468223" y="2983628"/>
              <a:ext cx="68994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/>
          <p:nvPr/>
        </p:nvGrpSpPr>
        <p:grpSpPr>
          <a:xfrm>
            <a:off x="6757587" y="1490905"/>
            <a:ext cx="97943" cy="135723"/>
            <a:chOff x="6332884" y="3596772"/>
            <a:chExt cx="105590" cy="146320"/>
          </a:xfrm>
        </p:grpSpPr>
        <p:cxnSp>
          <p:nvCxnSpPr>
            <p:cNvPr id="159" name="Straight Connector 158"/>
            <p:cNvCxnSpPr/>
            <p:nvPr/>
          </p:nvCxnSpPr>
          <p:spPr>
            <a:xfrm flipV="1">
              <a:off x="6358250" y="3606102"/>
              <a:ext cx="725" cy="136807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H="1" flipV="1">
              <a:off x="6357280" y="3742780"/>
              <a:ext cx="81194" cy="312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rot="2700000" flipH="1">
              <a:off x="6298383" y="3631273"/>
              <a:ext cx="69001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18900000" flipH="1">
              <a:off x="6349293" y="3631328"/>
              <a:ext cx="68994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Rectangle 149"/>
          <p:cNvSpPr/>
          <p:nvPr/>
        </p:nvSpPr>
        <p:spPr>
          <a:xfrm>
            <a:off x="6849709" y="1490904"/>
            <a:ext cx="267142" cy="270000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  <a:latin typeface="LM Sans 10" panose="00000500000000000000" pitchFamily="50" charset="0"/>
              </a:rPr>
              <a:t>C</a:t>
            </a:r>
            <a:r>
              <a:rPr lang="en-US" sz="105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P</a:t>
            </a:r>
            <a:endParaRPr lang="en-US" sz="105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8483997" y="1490904"/>
            <a:ext cx="267142" cy="270000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AP</a:t>
            </a:r>
            <a:endParaRPr lang="en-US" sz="105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7595595" y="1490904"/>
            <a:ext cx="409659" cy="270000"/>
            <a:chOff x="1907110" y="679397"/>
            <a:chExt cx="441645" cy="288000"/>
          </a:xfrm>
        </p:grpSpPr>
        <p:sp>
          <p:nvSpPr>
            <p:cNvPr id="155" name="Rounded Rectangle 154"/>
            <p:cNvSpPr/>
            <p:nvPr/>
          </p:nvSpPr>
          <p:spPr>
            <a:xfrm>
              <a:off x="1907110" y="679397"/>
              <a:ext cx="441645" cy="2880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LM Sans 10" panose="00000500000000000000" pitchFamily="2" charset="0"/>
              </a:endParaRPr>
            </a:p>
          </p:txBody>
        </p:sp>
        <p:pic>
          <p:nvPicPr>
            <p:cNvPr id="156" name="Bild 9">
              <a:extLst>
                <a:ext uri="{FF2B5EF4-FFF2-40B4-BE49-F238E27FC236}">
                  <a16:creationId xmlns:a16="http://schemas.microsoft.com/office/drawing/2014/main" id="{65C37D4D-EA63-46BC-B751-52EBD6ED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111" y="731020"/>
              <a:ext cx="441644" cy="184916"/>
            </a:xfrm>
            <a:prstGeom prst="rect">
              <a:avLst/>
            </a:prstGeom>
          </p:spPr>
        </p:pic>
      </p:grpSp>
      <p:cxnSp>
        <p:nvCxnSpPr>
          <p:cNvPr id="153" name="Straight Connector 152"/>
          <p:cNvCxnSpPr>
            <a:stCxn id="150" idx="3"/>
            <a:endCxn id="156" idx="1"/>
          </p:cNvCxnSpPr>
          <p:nvPr/>
        </p:nvCxnSpPr>
        <p:spPr>
          <a:xfrm>
            <a:off x="7116851" y="1625904"/>
            <a:ext cx="478745" cy="77"/>
          </a:xfrm>
          <a:prstGeom prst="line">
            <a:avLst/>
          </a:prstGeom>
          <a:ln w="28575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51" idx="1"/>
            <a:endCxn id="156" idx="3"/>
          </p:cNvCxnSpPr>
          <p:nvPr/>
        </p:nvCxnSpPr>
        <p:spPr>
          <a:xfrm flipH="1">
            <a:off x="8005254" y="1625904"/>
            <a:ext cx="478743" cy="77"/>
          </a:xfrm>
          <a:prstGeom prst="line">
            <a:avLst/>
          </a:prstGeom>
          <a:ln w="28575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4777741" y="1490904"/>
            <a:ext cx="1359737" cy="270000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Blink</a:t>
            </a:r>
            <a:endParaRPr lang="en-US" sz="1200" dirty="0">
              <a:solidFill>
                <a:schemeClr val="bg1"/>
              </a:solidFill>
              <a:latin typeface="LM Sans 10" panose="00000500000000000000" pitchFamily="50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4373272" y="3462699"/>
            <a:ext cx="258084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buClrTx/>
              <a:buNone/>
            </a:pPr>
            <a:r>
              <a:rPr lang="en-US" sz="1050" i="1" dirty="0" smtClean="0">
                <a:latin typeface="LM Sans 10" panose="00000500000000000000" pitchFamily="50" charset="0"/>
              </a:rPr>
              <a:t>nack</a:t>
            </a:r>
            <a:endParaRPr lang="de-CH" sz="1050" i="1" dirty="0" smtClean="0">
              <a:latin typeface="LM Sans 10" panose="00000500000000000000" pitchFamily="50" charset="0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4407737" y="3827998"/>
            <a:ext cx="189154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buClrTx/>
              <a:buNone/>
            </a:pPr>
            <a:r>
              <a:rPr lang="en-US" sz="1050" i="1" dirty="0" smtClean="0">
                <a:latin typeface="LM Sans 10" panose="00000500000000000000" pitchFamily="50" charset="0"/>
              </a:rPr>
              <a:t>ack</a:t>
            </a:r>
            <a:endParaRPr lang="de-CH" sz="1050" i="1" dirty="0" smtClean="0">
              <a:latin typeface="LM Sans 10" panose="00000500000000000000" pitchFamily="50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3032477" y="3462699"/>
            <a:ext cx="258084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buClrTx/>
              <a:buNone/>
            </a:pPr>
            <a:r>
              <a:rPr lang="en-US" sz="1050" i="1" dirty="0" smtClean="0">
                <a:latin typeface="LM Sans 10" panose="00000500000000000000" pitchFamily="50" charset="0"/>
              </a:rPr>
              <a:t>nack</a:t>
            </a:r>
            <a:endParaRPr lang="de-CH" sz="1050" i="1" dirty="0" smtClean="0">
              <a:latin typeface="LM Sans 10" panose="00000500000000000000" pitchFamily="50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3066942" y="3827998"/>
            <a:ext cx="189154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buClrTx/>
              <a:buNone/>
            </a:pPr>
            <a:r>
              <a:rPr lang="en-US" sz="1050" i="1" dirty="0" smtClean="0">
                <a:latin typeface="LM Sans 10" panose="00000500000000000000" pitchFamily="50" charset="0"/>
              </a:rPr>
              <a:t>ack</a:t>
            </a:r>
            <a:endParaRPr lang="de-CH" sz="1050" i="1" dirty="0" smtClean="0">
              <a:latin typeface="LM Sans 10" panose="00000500000000000000" pitchFamily="50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6253078" y="3462699"/>
            <a:ext cx="258084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buClrTx/>
              <a:buNone/>
            </a:pPr>
            <a:r>
              <a:rPr lang="en-US" sz="1050" i="1" dirty="0" smtClean="0">
                <a:latin typeface="LM Sans 10" panose="00000500000000000000" pitchFamily="50" charset="0"/>
              </a:rPr>
              <a:t>nack</a:t>
            </a:r>
            <a:endParaRPr lang="de-CH" sz="1050" i="1" dirty="0" smtClean="0">
              <a:latin typeface="LM Sans 10" panose="00000500000000000000" pitchFamily="50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6287543" y="3827998"/>
            <a:ext cx="189154" cy="16158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>
              <a:buClrTx/>
              <a:buNone/>
            </a:pPr>
            <a:r>
              <a:rPr lang="en-US" sz="1050" i="1" dirty="0" smtClean="0">
                <a:latin typeface="LM Sans 10" panose="00000500000000000000" pitchFamily="50" charset="0"/>
              </a:rPr>
              <a:t>ack</a:t>
            </a:r>
            <a:endParaRPr lang="de-CH" sz="1050" i="1" dirty="0" smtClean="0">
              <a:latin typeface="LM Sans 10" panose="00000500000000000000" pitchFamily="50" charset="0"/>
            </a:endParaRPr>
          </a:p>
        </p:txBody>
      </p:sp>
      <p:cxnSp>
        <p:nvCxnSpPr>
          <p:cNvPr id="234" name="Straight Connector 233"/>
          <p:cNvCxnSpPr>
            <a:stCxn id="134" idx="1"/>
            <a:endCxn id="123" idx="3"/>
          </p:cNvCxnSpPr>
          <p:nvPr/>
        </p:nvCxnSpPr>
        <p:spPr>
          <a:xfrm flipH="1" flipV="1">
            <a:off x="2321805" y="1625904"/>
            <a:ext cx="461143" cy="77"/>
          </a:xfrm>
          <a:prstGeom prst="line">
            <a:avLst/>
          </a:prstGeom>
          <a:ln w="28575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>
            <a:stCxn id="146" idx="1"/>
            <a:endCxn id="123" idx="0"/>
          </p:cNvCxnSpPr>
          <p:nvPr/>
        </p:nvCxnSpPr>
        <p:spPr>
          <a:xfrm>
            <a:off x="2188233" y="988868"/>
            <a:ext cx="1" cy="50203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stCxn id="146" idx="3"/>
            <a:endCxn id="151" idx="0"/>
          </p:cNvCxnSpPr>
          <p:nvPr/>
        </p:nvCxnSpPr>
        <p:spPr>
          <a:xfrm>
            <a:off x="8616348" y="988868"/>
            <a:ext cx="1220" cy="50203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124" idx="2"/>
            <a:endCxn id="185" idx="0"/>
          </p:cNvCxnSpPr>
          <p:nvPr/>
        </p:nvCxnSpPr>
        <p:spPr>
          <a:xfrm>
            <a:off x="3787321" y="1760904"/>
            <a:ext cx="1" cy="58122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150" idx="2"/>
            <a:endCxn id="5" idx="0"/>
          </p:cNvCxnSpPr>
          <p:nvPr/>
        </p:nvCxnSpPr>
        <p:spPr>
          <a:xfrm>
            <a:off x="6983280" y="1760904"/>
            <a:ext cx="0" cy="581226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151" idx="2"/>
            <a:endCxn id="182" idx="0"/>
          </p:cNvCxnSpPr>
          <p:nvPr/>
        </p:nvCxnSpPr>
        <p:spPr>
          <a:xfrm>
            <a:off x="8617568" y="1760904"/>
            <a:ext cx="1" cy="58122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8061399" y="2112602"/>
            <a:ext cx="1541608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0" b="1" cap="small" dirty="0" smtClean="0">
                <a:latin typeface="LM Sans 10" panose="00000500000000000000" pitchFamily="50" charset="0"/>
              </a:rPr>
              <a:t>Admission Tests</a:t>
            </a:r>
            <a:endParaRPr lang="de-CH" sz="1050" b="1" cap="small" dirty="0">
              <a:latin typeface="LM Sans 10" panose="00000500000000000000" pitchFamily="50" charset="0"/>
            </a:endParaRPr>
          </a:p>
        </p:txBody>
      </p:sp>
      <p:cxnSp>
        <p:nvCxnSpPr>
          <p:cNvPr id="278" name="Straight Connector 277"/>
          <p:cNvCxnSpPr>
            <a:stCxn id="167" idx="2"/>
            <a:endCxn id="3" idx="0"/>
          </p:cNvCxnSpPr>
          <p:nvPr/>
        </p:nvCxnSpPr>
        <p:spPr>
          <a:xfrm>
            <a:off x="5457610" y="1760904"/>
            <a:ext cx="422" cy="580071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68" idx="3"/>
          </p:cNvCxnSpPr>
          <p:nvPr/>
        </p:nvCxnSpPr>
        <p:spPr>
          <a:xfrm>
            <a:off x="6450184" y="1295541"/>
            <a:ext cx="0" cy="33036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>
            <a:stCxn id="199" idx="2"/>
            <a:endCxn id="200" idx="0"/>
          </p:cNvCxnSpPr>
          <p:nvPr/>
        </p:nvCxnSpPr>
        <p:spPr>
          <a:xfrm flipH="1">
            <a:off x="8617568" y="3527188"/>
            <a:ext cx="1" cy="325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196" idx="2"/>
            <a:endCxn id="197" idx="0"/>
          </p:cNvCxnSpPr>
          <p:nvPr/>
        </p:nvCxnSpPr>
        <p:spPr>
          <a:xfrm flipH="1">
            <a:off x="6984266" y="3527408"/>
            <a:ext cx="1" cy="325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110" idx="2"/>
            <a:endCxn id="112" idx="0"/>
          </p:cNvCxnSpPr>
          <p:nvPr/>
        </p:nvCxnSpPr>
        <p:spPr>
          <a:xfrm>
            <a:off x="5457610" y="3527790"/>
            <a:ext cx="0" cy="325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>
            <a:stCxn id="190" idx="2"/>
            <a:endCxn id="191" idx="0"/>
          </p:cNvCxnSpPr>
          <p:nvPr/>
        </p:nvCxnSpPr>
        <p:spPr>
          <a:xfrm flipH="1">
            <a:off x="3787321" y="3529717"/>
            <a:ext cx="1" cy="325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>
            <a:stCxn id="106" idx="2"/>
            <a:endCxn id="108" idx="0"/>
          </p:cNvCxnSpPr>
          <p:nvPr/>
        </p:nvCxnSpPr>
        <p:spPr>
          <a:xfrm>
            <a:off x="2188234" y="3529717"/>
            <a:ext cx="0" cy="325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>
            <a:stCxn id="78" idx="2"/>
            <a:endCxn id="106" idx="0"/>
          </p:cNvCxnSpPr>
          <p:nvPr/>
        </p:nvCxnSpPr>
        <p:spPr>
          <a:xfrm>
            <a:off x="2188234" y="2710552"/>
            <a:ext cx="0" cy="60316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>
            <a:off x="2508966" y="1625904"/>
            <a:ext cx="86820" cy="0"/>
          </a:xfrm>
          <a:prstGeom prst="line">
            <a:avLst/>
          </a:prstGeom>
          <a:solidFill>
            <a:schemeClr val="bg1"/>
          </a:solidFill>
          <a:ln w="57150" cmpd="dbl">
            <a:solidFill>
              <a:schemeClr val="tx1"/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8" name="Straight Connector 317"/>
          <p:cNvCxnSpPr/>
          <p:nvPr/>
        </p:nvCxnSpPr>
        <p:spPr>
          <a:xfrm>
            <a:off x="3379768" y="1625904"/>
            <a:ext cx="86820" cy="0"/>
          </a:xfrm>
          <a:prstGeom prst="line">
            <a:avLst/>
          </a:prstGeom>
          <a:solidFill>
            <a:schemeClr val="bg1"/>
          </a:solidFill>
          <a:ln w="57150" cmpd="dbl">
            <a:solidFill>
              <a:schemeClr val="tx1"/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1" name="Straight Connector 320"/>
          <p:cNvCxnSpPr/>
          <p:nvPr/>
        </p:nvCxnSpPr>
        <p:spPr>
          <a:xfrm>
            <a:off x="4305906" y="1625904"/>
            <a:ext cx="86820" cy="0"/>
          </a:xfrm>
          <a:prstGeom prst="line">
            <a:avLst/>
          </a:prstGeom>
          <a:solidFill>
            <a:schemeClr val="bg1"/>
          </a:solidFill>
          <a:ln w="57150" cmpd="dbl">
            <a:solidFill>
              <a:schemeClr val="tx1"/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2" name="Straight Connector 321"/>
          <p:cNvCxnSpPr/>
          <p:nvPr/>
        </p:nvCxnSpPr>
        <p:spPr>
          <a:xfrm>
            <a:off x="6450184" y="1625904"/>
            <a:ext cx="86820" cy="0"/>
          </a:xfrm>
          <a:prstGeom prst="line">
            <a:avLst/>
          </a:prstGeom>
          <a:solidFill>
            <a:schemeClr val="bg1"/>
          </a:solidFill>
          <a:ln w="63500" cmpd="dbl">
            <a:solidFill>
              <a:schemeClr val="tx1"/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3" name="Straight Connector 322"/>
          <p:cNvCxnSpPr/>
          <p:nvPr/>
        </p:nvCxnSpPr>
        <p:spPr>
          <a:xfrm>
            <a:off x="7312813" y="1625904"/>
            <a:ext cx="86820" cy="0"/>
          </a:xfrm>
          <a:prstGeom prst="line">
            <a:avLst/>
          </a:prstGeom>
          <a:solidFill>
            <a:schemeClr val="bg1"/>
          </a:solidFill>
          <a:ln w="57150" cmpd="dbl">
            <a:solidFill>
              <a:schemeClr val="tx1"/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4" name="Straight Connector 323"/>
          <p:cNvCxnSpPr/>
          <p:nvPr/>
        </p:nvCxnSpPr>
        <p:spPr>
          <a:xfrm>
            <a:off x="8201216" y="1625904"/>
            <a:ext cx="86820" cy="0"/>
          </a:xfrm>
          <a:prstGeom prst="line">
            <a:avLst/>
          </a:prstGeom>
          <a:solidFill>
            <a:schemeClr val="bg1"/>
          </a:solidFill>
          <a:ln w="57150" cmpd="dbl">
            <a:solidFill>
              <a:schemeClr val="tx1"/>
            </a:solidFill>
            <a:tailEnd type="triangl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35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814638" y="1731601"/>
            <a:ext cx="5046913" cy="2696730"/>
            <a:chOff x="3957638" y="207601"/>
            <a:chExt cx="5046913" cy="269673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6447214" y="1026666"/>
              <a:ext cx="0" cy="39600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6632702" y="1026666"/>
              <a:ext cx="0" cy="39600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5724098" y="1318581"/>
              <a:ext cx="0" cy="104085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5884313" y="1026666"/>
              <a:ext cx="0" cy="39600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045689" y="917721"/>
              <a:ext cx="316" cy="504945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6804602" y="1026666"/>
              <a:ext cx="0" cy="39600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5597727" y="1151172"/>
              <a:ext cx="1326789" cy="161583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659533" y="1660049"/>
              <a:ext cx="1203477" cy="1244282"/>
            </a:xfrm>
            <a:prstGeom prst="rect">
              <a:avLst/>
            </a:prstGeom>
            <a:solidFill>
              <a:srgbClr val="FFEBD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Computes system’s </a:t>
              </a:r>
              <a:b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</a:br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parameters </a:t>
              </a:r>
            </a:p>
            <a:p>
              <a:pPr algn="ctr">
                <a:spcAft>
                  <a:spcPts val="600"/>
                </a:spcAft>
              </a:pPr>
              <a:r>
                <a:rPr lang="en-US" sz="10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and</a:t>
              </a:r>
            </a:p>
            <a:p>
              <a:pPr algn="ctr">
                <a:spcAft>
                  <a:spcPts val="600"/>
                </a:spcAft>
              </a:pPr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Answer new </a:t>
              </a:r>
              <a:b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</a:br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flow requests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547976" y="962649"/>
              <a:ext cx="1225930" cy="1615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050" dirty="0" smtClean="0">
                  <a:latin typeface="LM Sans 10" panose="00000500000000000000" pitchFamily="50" charset="0"/>
                </a:rPr>
                <a:t>Length of a round</a:t>
              </a:r>
              <a:endParaRPr lang="de-CH" sz="1050" dirty="0">
                <a:latin typeface="LM Sans 10" panose="00000500000000000000" pitchFamily="50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134673" y="764418"/>
              <a:ext cx="781095" cy="1615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sz="1050" dirty="0" smtClean="0">
                  <a:latin typeface="LM Sans 10" panose="00000500000000000000" pitchFamily="50" charset="0"/>
                </a:rPr>
                <a:t>Deadline ratio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60721" y="764418"/>
              <a:ext cx="1681551" cy="1615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rtlCol="0">
              <a:spAutoFit/>
            </a:bodyPr>
            <a:lstStyle>
              <a:defPPr>
                <a:defRPr lang="de-DE"/>
              </a:defPPr>
              <a:lvl1pPr algn="ctr"/>
            </a:lstStyle>
            <a:p>
              <a:r>
                <a:rPr lang="en-US" sz="1050" dirty="0">
                  <a:latin typeface="LM Sans 10" panose="00000500000000000000" pitchFamily="50" charset="0"/>
                </a:rPr>
                <a:t>WCETs of Bolt API functions</a:t>
              </a:r>
              <a:endParaRPr lang="de-CH" sz="1050" dirty="0">
                <a:latin typeface="LM Sans 10" panose="00000500000000000000" pitchFamily="50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344525" y="1140683"/>
                  <a:ext cx="205377" cy="16158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05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de-CH" sz="1050" dirty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4525" y="1140683"/>
                  <a:ext cx="205377" cy="161583"/>
                </a:xfrm>
                <a:prstGeom prst="rect">
                  <a:avLst/>
                </a:prstGeom>
                <a:blipFill>
                  <a:blip r:embed="rId3"/>
                  <a:stretch>
                    <a:fillRect l="-20588" b="-11111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551615" y="1140683"/>
                  <a:ext cx="177164" cy="16158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05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oMath>
                    </m:oMathPara>
                  </a14:m>
                  <a:endParaRPr lang="de-CH" sz="1050" dirty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1615" y="1140683"/>
                  <a:ext cx="177164" cy="161583"/>
                </a:xfrm>
                <a:prstGeom prst="rect">
                  <a:avLst/>
                </a:prstGeom>
                <a:blipFill>
                  <a:blip r:embed="rId4"/>
                  <a:stretch>
                    <a:fillRect l="-13793" b="-11111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5588914" y="1140608"/>
                  <a:ext cx="252743" cy="16158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050">
                                <a:latin typeface="Cambria Math" panose="02040503050406030204" pitchFamily="18" charset="0"/>
                              </a:rPr>
                              <m:t>𝑛𝑒𝑡</m:t>
                            </m:r>
                          </m:sub>
                        </m:sSub>
                      </m:oMath>
                    </m:oMathPara>
                  </a14:m>
                  <a:endParaRPr lang="de-CH" sz="1050" dirty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914" y="1140608"/>
                  <a:ext cx="252743" cy="161583"/>
                </a:xfrm>
                <a:prstGeom prst="rect">
                  <a:avLst/>
                </a:prstGeom>
                <a:blipFill>
                  <a:blip r:embed="rId5"/>
                  <a:stretch>
                    <a:fillRect l="-23810" b="-14815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4626497" y="207601"/>
              <a:ext cx="1440000" cy="307777"/>
              <a:chOff x="4700795" y="436209"/>
              <a:chExt cx="1440000" cy="307777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4700795" y="741706"/>
                <a:ext cx="1440000" cy="0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4700795" y="436209"/>
                <a:ext cx="917878" cy="30777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rtlCol="0" anchor="b">
                <a:spAutoFit/>
              </a:bodyPr>
              <a:lstStyle>
                <a:defPPr>
                  <a:defRPr lang="de-DE"/>
                </a:defPPr>
                <a:lvl1pPr algn="ctr"/>
              </a:lstStyle>
              <a:p>
                <a:pPr algn="l"/>
                <a:r>
                  <a:rPr lang="en-US" sz="1000" i="1" dirty="0">
                    <a:latin typeface="LM Sans 10" panose="00000500000000000000" pitchFamily="50" charset="0"/>
                  </a:rPr>
                  <a:t>Design </a:t>
                </a:r>
                <a:r>
                  <a:rPr lang="en-US" sz="1000" i="1" dirty="0" smtClean="0">
                    <a:latin typeface="LM Sans 10" panose="00000500000000000000" pitchFamily="50" charset="0"/>
                  </a:rPr>
                  <a:t>parameters</a:t>
                </a:r>
                <a:endParaRPr lang="de-CH" sz="1000" i="1" dirty="0">
                  <a:latin typeface="LM Sans 10" panose="00000500000000000000" pitchFamily="50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60721" y="207601"/>
              <a:ext cx="1656001" cy="307777"/>
              <a:chOff x="6353149" y="436209"/>
              <a:chExt cx="1656001" cy="307777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>
                <a:off x="6353150" y="741706"/>
                <a:ext cx="1656000" cy="0"/>
              </a:xfrm>
              <a:prstGeom prst="lin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6353149" y="436209"/>
                <a:ext cx="961055" cy="30777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 rtlCol="0" anchor="b">
                <a:spAutoFit/>
              </a:bodyPr>
              <a:lstStyle>
                <a:defPPr>
                  <a:defRPr lang="de-DE"/>
                </a:defPPr>
                <a:lvl1pPr algn="ctr"/>
              </a:lstStyle>
              <a:p>
                <a:pPr algn="l"/>
                <a:r>
                  <a:rPr lang="en-US" sz="1000" i="1" dirty="0" smtClean="0">
                    <a:latin typeface="LM Sans 10" panose="00000500000000000000" pitchFamily="50" charset="0"/>
                  </a:rPr>
                  <a:t>Hardware parameters</a:t>
                </a:r>
                <a:endParaRPr lang="de-CH" sz="1000" i="1" dirty="0">
                  <a:latin typeface="LM Sans 10" panose="00000500000000000000" pitchFamily="50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5798733" y="1140608"/>
                  <a:ext cx="167161" cy="16158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LM Sans 10" panose="00000500000000000000" pitchFamily="50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050"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endParaRPr lang="de-CH" sz="1050" dirty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733" y="1140608"/>
                  <a:ext cx="167161" cy="1615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/>
            <p:cNvCxnSpPr/>
            <p:nvPr/>
          </p:nvCxnSpPr>
          <p:spPr>
            <a:xfrm>
              <a:off x="5477521" y="2486058"/>
              <a:ext cx="180000" cy="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5477521" y="2204599"/>
              <a:ext cx="180000" cy="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3957638" y="1731219"/>
              <a:ext cx="1472150" cy="1052368"/>
              <a:chOff x="4052888" y="1731219"/>
              <a:chExt cx="1472150" cy="10523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4231808" y="2071626"/>
                    <a:ext cx="1293229" cy="253916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de-CH" sz="1050" dirty="0" err="1" smtClean="0">
                        <a:latin typeface="LM Sans 10" panose="00000500000000000000" pitchFamily="50" charset="0"/>
                        <a:ea typeface="Cambria Math" panose="02040503050406030204" pitchFamily="18" charset="0"/>
                      </a:rPr>
                      <a:t>Current</a:t>
                    </a:r>
                    <a:r>
                      <a:rPr lang="de-CH" sz="1050" dirty="0" smtClean="0">
                        <a:latin typeface="LM Sans 10" panose="00000500000000000000" pitchFamily="50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de-CH" sz="1050" dirty="0" err="1" smtClean="0">
                        <a:latin typeface="LM Sans 10" panose="00000500000000000000" pitchFamily="50" charset="0"/>
                        <a:ea typeface="Cambria Math" panose="02040503050406030204" pitchFamily="18" charset="0"/>
                      </a:rPr>
                      <a:t>flow</a:t>
                    </a:r>
                    <a:r>
                      <a:rPr lang="de-CH" sz="1050" dirty="0" smtClean="0">
                        <a:latin typeface="LM Sans 10" panose="00000500000000000000" pitchFamily="50" charset="0"/>
                        <a:ea typeface="Cambria Math" panose="02040503050406030204" pitchFamily="18" charset="0"/>
                      </a:rPr>
                      <a:t> </a:t>
                    </a:r>
                    <a:r>
                      <a:rPr lang="de-CH" sz="1050" dirty="0" err="1" smtClean="0">
                        <a:latin typeface="LM Sans 10" panose="00000500000000000000" pitchFamily="50" charset="0"/>
                        <a:ea typeface="Cambria Math" panose="02040503050406030204" pitchFamily="18" charset="0"/>
                      </a:rPr>
                      <a:t>set</a:t>
                    </a:r>
                    <a:r>
                      <a:rPr lang="de-CH" sz="1050" dirty="0" smtClean="0">
                        <a:latin typeface="LM Sans 10" panose="00000500000000000000" pitchFamily="50" charset="0"/>
                        <a:ea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CH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oMath>
                    </a14:m>
                    <a:endParaRPr lang="de-CH" sz="1050" dirty="0"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1808" y="2071626"/>
                    <a:ext cx="1293229" cy="25391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073"/>
                    </a:stretch>
                  </a:blipFill>
                  <a:ln w="952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4052888" y="2346416"/>
                    <a:ext cx="1472150" cy="43717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050" dirty="0" smtClean="0">
                        <a:latin typeface="LM Sans 10" panose="00000500000000000000" pitchFamily="50" charset="0"/>
                      </a:rPr>
                      <a:t>New flow request </a:t>
                    </a:r>
                    <a:endParaRPr lang="en-US" sz="1050" b="0" dirty="0" smtClean="0">
                      <a:latin typeface="LM Sans 10" panose="00000500000000000000" pitchFamily="50" charset="0"/>
                    </a:endParaRPr>
                  </a:p>
                  <a:p>
                    <a:pPr algn="r"/>
                    <a:r>
                      <a:rPr lang="en-US" sz="1050" b="0" dirty="0" smtClean="0">
                        <a:latin typeface="LM Sans 10" panose="00000500000000000000" pitchFamily="50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p>
                            </m:sSub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b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1" i="0" smtClean="0"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a14:m>
                    <a:endParaRPr lang="de-CH" sz="1050" dirty="0"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2888" y="2346416"/>
                    <a:ext cx="1472150" cy="43717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2075"/>
                    </a:stretch>
                  </a:blipFill>
                  <a:ln w="952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" name="Group 12"/>
              <p:cNvGrpSpPr/>
              <p:nvPr/>
            </p:nvGrpSpPr>
            <p:grpSpPr>
              <a:xfrm>
                <a:off x="4222991" y="1731219"/>
                <a:ext cx="1224000" cy="307777"/>
                <a:chOff x="4280141" y="1731219"/>
                <a:chExt cx="1224000" cy="307777"/>
              </a:xfrm>
            </p:grpSpPr>
            <p:cxnSp>
              <p:nvCxnSpPr>
                <p:cNvPr id="76" name="Straight Connector 75"/>
                <p:cNvCxnSpPr/>
                <p:nvPr/>
              </p:nvCxnSpPr>
              <p:spPr>
                <a:xfrm>
                  <a:off x="4280141" y="2036715"/>
                  <a:ext cx="1224000" cy="0"/>
                </a:xfrm>
                <a:prstGeom prst="lin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77" name="TextBox 76"/>
                <p:cNvSpPr txBox="1"/>
                <p:nvPr/>
              </p:nvSpPr>
              <p:spPr>
                <a:xfrm>
                  <a:off x="4280141" y="1731219"/>
                  <a:ext cx="787160" cy="30777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rtlCol="0" anchor="b">
                  <a:spAutoFit/>
                </a:bodyPr>
                <a:lstStyle>
                  <a:defPPr>
                    <a:defRPr lang="de-DE"/>
                  </a:defPPr>
                  <a:lvl1pPr algn="ctr"/>
                </a:lstStyle>
                <a:p>
                  <a:pPr algn="l"/>
                  <a:r>
                    <a:rPr lang="en-US" sz="1000" i="1" dirty="0" smtClean="0">
                      <a:latin typeface="LM Sans 10" panose="00000500000000000000" pitchFamily="50" charset="0"/>
                    </a:rPr>
                    <a:t>Application </a:t>
                  </a:r>
                </a:p>
                <a:p>
                  <a:pPr algn="l"/>
                  <a:r>
                    <a:rPr lang="en-US" sz="1000" i="1" dirty="0" smtClean="0">
                      <a:latin typeface="LM Sans 10" panose="00000500000000000000" pitchFamily="50" charset="0"/>
                    </a:rPr>
                    <a:t>requirements</a:t>
                  </a:r>
                  <a:endParaRPr lang="de-CH" sz="1000" i="1" dirty="0">
                    <a:latin typeface="LM Sans 10" panose="00000500000000000000" pitchFamily="50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162700" y="1810017"/>
                  <a:ext cx="1532856" cy="17998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050" b="0" dirty="0" smtClean="0">
                      <a:latin typeface="LM Sans 10" panose="00000500000000000000" pitchFamily="50" charset="0"/>
                    </a:rPr>
                    <a:t>Flushing interval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a14:m>
                  <a:r>
                    <a:rPr lang="en-US" sz="1050" b="0" dirty="0" smtClean="0">
                      <a:latin typeface="LM Sans 10" panose="00000500000000000000" pitchFamily="50" charset="0"/>
                    </a:rPr>
                    <a:t> of </a:t>
                  </a:r>
                  <a14:m>
                    <m:oMath xmlns:m="http://schemas.openxmlformats.org/officeDocument/2006/math">
                      <m:r>
                        <a:rPr lang="en-US" sz="1050" b="0" i="1" dirty="0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a14:m>
                  <a:r>
                    <a:rPr lang="en-US" sz="1050" b="0" dirty="0" smtClean="0">
                      <a:latin typeface="LM Sans 10" panose="00000500000000000000" pitchFamily="50" charset="0"/>
                    </a:rPr>
                    <a:t>s</a:t>
                  </a:r>
                  <a:endParaRPr lang="de-CH" sz="1050" dirty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700" y="1810017"/>
                  <a:ext cx="1532856" cy="179986"/>
                </a:xfrm>
                <a:prstGeom prst="rect">
                  <a:avLst/>
                </a:prstGeom>
                <a:blipFill>
                  <a:blip r:embed="rId9"/>
                  <a:stretch>
                    <a:fillRect l="-5159" t="-20690" r="-4365" b="-37931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/>
            <p:cNvCxnSpPr/>
            <p:nvPr/>
          </p:nvCxnSpPr>
          <p:spPr>
            <a:xfrm>
              <a:off x="6863010" y="1896067"/>
              <a:ext cx="180000" cy="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7162700" y="1632447"/>
              <a:ext cx="961055" cy="153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b">
              <a:spAutoFit/>
            </a:bodyPr>
            <a:lstStyle>
              <a:defPPr>
                <a:defRPr lang="de-DE"/>
              </a:defPPr>
              <a:lvl1pPr algn="ctr"/>
            </a:lstStyle>
            <a:p>
              <a:pPr algn="l"/>
              <a:r>
                <a:rPr lang="en-US" sz="1000" i="1" dirty="0" smtClean="0">
                  <a:latin typeface="LM Sans 10" panose="00000500000000000000" pitchFamily="50" charset="0"/>
                </a:rPr>
                <a:t>Static output </a:t>
              </a:r>
              <a:endParaRPr lang="de-CH" sz="1000" i="1" dirty="0">
                <a:latin typeface="LM Sans 10" panose="00000500000000000000" pitchFamily="50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7162699" y="1786335"/>
              <a:ext cx="1800000" cy="0"/>
            </a:xfrm>
            <a:prstGeom prst="lin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7162700" y="2616458"/>
                  <a:ext cx="1780937" cy="16158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de-DE"/>
                  </a:defPPr>
                  <a:lvl1pPr>
                    <a:defRPr b="0"/>
                  </a:lvl1pPr>
                </a:lstStyle>
                <a:p>
                  <a:r>
                    <a:rPr lang="en-US" sz="1050" dirty="0" smtClean="0">
                      <a:latin typeface="LM Sans 10" panose="00000500000000000000" pitchFamily="50" charset="0"/>
                    </a:rPr>
                    <a:t>Flow request answer (</a:t>
                  </a:r>
                  <a14:m>
                    <m:oMath xmlns:m="http://schemas.openxmlformats.org/officeDocument/2006/math">
                      <m:r>
                        <a:rPr lang="en-US" sz="1050" smtClean="0">
                          <a:solidFill>
                            <a:srgbClr val="65B131"/>
                          </a:solidFill>
                          <a:latin typeface="Cambria Math" panose="02040503050406030204" pitchFamily="18" charset="0"/>
                        </a:rPr>
                        <m:t>𝐘𝐄𝐒</m:t>
                      </m:r>
                      <m:r>
                        <a:rPr lang="en-US" sz="105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050" smtClean="0">
                          <a:solidFill>
                            <a:srgbClr val="FF2121"/>
                          </a:solidFill>
                          <a:latin typeface="Cambria Math" panose="02040503050406030204" pitchFamily="18" charset="0"/>
                        </a:rPr>
                        <m:t>𝐍𝐎</m:t>
                      </m:r>
                    </m:oMath>
                  </a14:m>
                  <a:r>
                    <a:rPr lang="de-CH" sz="1050" dirty="0" smtClean="0">
                      <a:latin typeface="LM Sans 10" panose="00000500000000000000" pitchFamily="50" charset="0"/>
                    </a:rPr>
                    <a:t>)</a:t>
                  </a:r>
                  <a:endParaRPr lang="de-CH" sz="1050" dirty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700" y="2616458"/>
                  <a:ext cx="1780937" cy="161583"/>
                </a:xfrm>
                <a:prstGeom prst="rect">
                  <a:avLst/>
                </a:prstGeom>
                <a:blipFill>
                  <a:blip r:embed="rId10"/>
                  <a:stretch>
                    <a:fillRect l="-4437" t="-22222" r="-3754" b="-51852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7162700" y="2448408"/>
                  <a:ext cx="1758495" cy="16158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de-DE"/>
                  </a:defPPr>
                  <a:lvl1pPr>
                    <a:defRPr b="0"/>
                  </a:lvl1pPr>
                </a:lstStyle>
                <a:p>
                  <a:r>
                    <a:rPr lang="en-US" sz="1050" dirty="0">
                      <a:latin typeface="LM Sans 10" panose="00000500000000000000" pitchFamily="50" charset="0"/>
                    </a:rPr>
                    <a:t>Network deadline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de-CH" sz="1050" dirty="0">
                      <a:latin typeface="LM Sans 10" panose="00000500000000000000" pitchFamily="50" charset="0"/>
                    </a:rPr>
                    <a:t> </a:t>
                  </a:r>
                  <a:r>
                    <a:rPr lang="de-CH" sz="1050" dirty="0" err="1">
                      <a:latin typeface="LM Sans 10" panose="00000500000000000000" pitchFamily="50" charset="0"/>
                    </a:rPr>
                    <a:t>of</a:t>
                  </a:r>
                  <a:r>
                    <a:rPr lang="de-CH" sz="1050" dirty="0">
                      <a:latin typeface="LM Sans 10" panose="00000500000000000000" pitchFamily="50" charset="0"/>
                    </a:rPr>
                    <a:t> </a:t>
                  </a:r>
                  <a:r>
                    <a:rPr lang="de-CH" sz="1050" dirty="0" err="1">
                      <a:latin typeface="LM Sans 10" panose="00000500000000000000" pitchFamily="50" charset="0"/>
                    </a:rPr>
                    <a:t>flow</a:t>
                  </a:r>
                  <a:r>
                    <a:rPr lang="de-CH" sz="1050" dirty="0">
                      <a:latin typeface="LM Sans 10" panose="00000500000000000000" pitchFamily="50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de-CH" sz="1050" dirty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700" y="2448408"/>
                  <a:ext cx="1758495" cy="161583"/>
                </a:xfrm>
                <a:prstGeom prst="rect">
                  <a:avLst/>
                </a:prstGeom>
                <a:blipFill>
                  <a:blip r:embed="rId11"/>
                  <a:stretch>
                    <a:fillRect l="-4498" t="-23077" b="-53846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7162700" y="2256281"/>
                  <a:ext cx="1841851" cy="19204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de-DE"/>
                  </a:defPPr>
                  <a:lvl1pPr>
                    <a:defRPr b="0"/>
                  </a:lvl1pPr>
                </a:lstStyle>
                <a:p>
                  <a:r>
                    <a:rPr lang="en-US" sz="1050" dirty="0" smtClean="0">
                      <a:latin typeface="LM Sans 10" panose="00000500000000000000" pitchFamily="50" charset="0"/>
                    </a:rPr>
                    <a:t>Max. flushing interval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05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a14:m>
                  <a:r>
                    <a:rPr lang="de-CH" sz="1050" dirty="0">
                      <a:latin typeface="LM Sans 10" panose="00000500000000000000" pitchFamily="50" charset="0"/>
                    </a:rPr>
                    <a:t> </a:t>
                  </a:r>
                  <a:r>
                    <a:rPr lang="de-CH" sz="1050" dirty="0" err="1" smtClean="0">
                      <a:latin typeface="LM Sans 10" panose="00000500000000000000" pitchFamily="50" charset="0"/>
                    </a:rPr>
                    <a:t>of</a:t>
                  </a:r>
                  <a:r>
                    <a:rPr lang="de-CH" sz="1050" dirty="0" smtClean="0">
                      <a:latin typeface="LM Sans 10" panose="00000500000000000000" pitchFamily="50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CH" sz="1050" i="1" dirty="0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a14:m>
                  <a:r>
                    <a:rPr lang="de-CH" sz="1050" dirty="0" smtClean="0">
                      <a:latin typeface="LM Sans 10" panose="00000500000000000000" pitchFamily="50" charset="0"/>
                    </a:rPr>
                    <a:t>s</a:t>
                  </a:r>
                  <a:endParaRPr lang="de-CH" sz="1050" dirty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700" y="2256281"/>
                  <a:ext cx="1841851" cy="192040"/>
                </a:xfrm>
                <a:prstGeom prst="rect">
                  <a:avLst/>
                </a:prstGeom>
                <a:blipFill>
                  <a:blip r:embed="rId12"/>
                  <a:stretch>
                    <a:fillRect l="-4290" t="-12500" r="-3300" b="-34375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Straight Arrow Connector 63"/>
            <p:cNvCxnSpPr/>
            <p:nvPr/>
          </p:nvCxnSpPr>
          <p:spPr>
            <a:xfrm>
              <a:off x="6863010" y="2351843"/>
              <a:ext cx="180000" cy="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6863010" y="2525319"/>
              <a:ext cx="180000" cy="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863010" y="2693369"/>
              <a:ext cx="180000" cy="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7162700" y="2103929"/>
              <a:ext cx="961055" cy="1538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b">
              <a:spAutoFit/>
            </a:bodyPr>
            <a:lstStyle>
              <a:defPPr>
                <a:defRPr lang="de-DE"/>
              </a:defPPr>
              <a:lvl1pPr algn="ctr"/>
            </a:lstStyle>
            <a:p>
              <a:pPr algn="l"/>
              <a:r>
                <a:rPr lang="en-US" sz="1000" i="1" dirty="0" smtClean="0">
                  <a:latin typeface="LM Sans 10" panose="00000500000000000000" pitchFamily="50" charset="0"/>
                </a:rPr>
                <a:t>Dynamic outputs</a:t>
              </a:r>
              <a:endParaRPr lang="de-CH" sz="1000" i="1" dirty="0">
                <a:latin typeface="LM Sans 10" panose="00000500000000000000" pitchFamily="50" charset="0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7163583" y="2256282"/>
              <a:ext cx="1800000" cy="0"/>
            </a:xfrm>
            <a:prstGeom prst="lin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234420" y="566187"/>
              <a:ext cx="1847446" cy="1615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sz="1050" dirty="0">
                  <a:latin typeface="LM Sans 10" panose="00000500000000000000" pitchFamily="50" charset="0"/>
                </a:rPr>
                <a:t>N</a:t>
              </a:r>
              <a:r>
                <a:rPr lang="en-US" sz="1050" dirty="0" smtClean="0">
                  <a:latin typeface="LM Sans 10" panose="00000500000000000000" pitchFamily="50" charset="0"/>
                </a:rPr>
                <a:t>umber of slots per round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/>
                <p:cNvSpPr/>
                <p:nvPr/>
              </p:nvSpPr>
              <p:spPr>
                <a:xfrm>
                  <a:off x="5966226" y="1140608"/>
                  <a:ext cx="161359" cy="16158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50" i="1" dirty="0" smtClean="0">
                      <a:latin typeface="LM Sans 10" panose="00000500000000000000" pitchFamily="50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endParaRPr lang="de-CH" sz="1050" i="1" dirty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54" name="Rectangle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226" y="1140608"/>
                  <a:ext cx="161359" cy="161583"/>
                </a:xfrm>
                <a:prstGeom prst="rect">
                  <a:avLst/>
                </a:prstGeom>
                <a:blipFill>
                  <a:blip r:embed="rId13"/>
                  <a:stretch>
                    <a:fillRect l="-3704" r="-7407" b="-7407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716340" y="1140683"/>
                  <a:ext cx="176522" cy="174535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05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de-CH" sz="1050" dirty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340" y="1140683"/>
                  <a:ext cx="176522" cy="174535"/>
                </a:xfrm>
                <a:prstGeom prst="rect">
                  <a:avLst/>
                </a:prstGeom>
                <a:blipFill>
                  <a:blip r:embed="rId14"/>
                  <a:stretch>
                    <a:fillRect r="-27586" b="-24138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/>
            <p:cNvSpPr/>
            <p:nvPr/>
          </p:nvSpPr>
          <p:spPr>
            <a:xfrm>
              <a:off x="6606408" y="1139903"/>
              <a:ext cx="65" cy="1615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de-CH" sz="1050">
                <a:latin typeface="LM Sans 10" panose="00000500000000000000" pitchFamily="50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660610" y="1426300"/>
              <a:ext cx="1202400" cy="233749"/>
            </a:xfrm>
            <a:prstGeom prst="rect">
              <a:avLst/>
            </a:prstGeom>
            <a:solidFill>
              <a:srgbClr val="AA44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DRP</a:t>
              </a:r>
              <a:endParaRPr lang="en-US" sz="1200" dirty="0">
                <a:solidFill>
                  <a:schemeClr val="bg1"/>
                </a:solidFill>
                <a:latin typeface="LM Sans 10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5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634965" y="2346464"/>
            <a:ext cx="31476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smtClean="0">
                <a:latin typeface="LM Sans 10" panose="00000500000000000000" pitchFamily="50" charset="0"/>
              </a:rPr>
              <a:t>LWB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31100" y="2898441"/>
            <a:ext cx="39171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 smtClean="0">
                <a:latin typeface="LM Sans 10" panose="00000500000000000000" pitchFamily="50" charset="0"/>
              </a:rPr>
              <a:t>LWB*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3199165" y="2279712"/>
            <a:ext cx="4315719" cy="318171"/>
            <a:chOff x="3199165" y="2279712"/>
            <a:chExt cx="4315719" cy="318171"/>
          </a:xfrm>
        </p:grpSpPr>
        <p:sp>
          <p:nvSpPr>
            <p:cNvPr id="11" name="TextBox 10"/>
            <p:cNvSpPr txBox="1"/>
            <p:nvPr/>
          </p:nvSpPr>
          <p:spPr>
            <a:xfrm>
              <a:off x="7189449" y="2436300"/>
              <a:ext cx="32543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050" dirty="0" smtClean="0">
                  <a:latin typeface="LM Sans 10" panose="00000500000000000000" pitchFamily="50" charset="0"/>
                </a:rPr>
                <a:t>time</a:t>
              </a:r>
              <a:endParaRPr lang="en-US" sz="1050" dirty="0">
                <a:latin typeface="LM Sans 10" panose="00000500000000000000" pitchFamily="50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32605" y="2301092"/>
              <a:ext cx="310423" cy="216000"/>
            </a:xfrm>
            <a:prstGeom prst="rect">
              <a:avLst/>
            </a:prstGeom>
            <a:solidFill>
              <a:srgbClr val="CDE0DC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cont.</a:t>
              </a:r>
              <a:endParaRPr lang="en-US" sz="1050" baseline="-250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339241" y="2301092"/>
              <a:ext cx="540000" cy="216000"/>
            </a:xfrm>
            <a:prstGeom prst="rect">
              <a:avLst/>
            </a:prstGeom>
            <a:solidFill>
              <a:srgbClr val="FF993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err="1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sched</a:t>
              </a:r>
              <a:r>
                <a:rPr lang="en-US" sz="1050" baseline="-25000" dirty="0" err="1">
                  <a:solidFill>
                    <a:schemeClr val="tx1"/>
                  </a:solidFill>
                  <a:latin typeface="LM Sans 10" panose="00000500000000000000" pitchFamily="50" charset="0"/>
                </a:rPr>
                <a:t>i</a:t>
              </a:r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 </a:t>
              </a:r>
              <a:endParaRPr lang="en-US" sz="1050" baseline="-250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438113" y="2301092"/>
              <a:ext cx="540000" cy="216000"/>
            </a:xfrm>
            <a:prstGeom prst="rect">
              <a:avLst/>
            </a:prstGeom>
            <a:solidFill>
              <a:srgbClr val="FF9933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sched</a:t>
              </a:r>
              <a:r>
                <a:rPr lang="en-US" sz="1050" baseline="-250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i+1</a:t>
              </a:r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 </a:t>
              </a:r>
              <a:endParaRPr lang="en-US" sz="1050" baseline="-250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087907" y="2373092"/>
              <a:ext cx="1305325" cy="144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compute </a:t>
              </a:r>
              <a:r>
                <a:rPr lang="en-US" sz="1050" dirty="0" err="1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sched</a:t>
              </a:r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.</a:t>
              </a:r>
              <a:endParaRPr lang="en-US" sz="105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924120" y="2279712"/>
              <a:ext cx="763606" cy="237380"/>
              <a:chOff x="3924120" y="2278628"/>
              <a:chExt cx="763606" cy="23738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3924120" y="2300008"/>
                <a:ext cx="284284" cy="216000"/>
              </a:xfrm>
              <a:prstGeom prst="rect">
                <a:avLst/>
              </a:prstGeom>
              <a:solidFill>
                <a:srgbClr val="FFEBD6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slot</a:t>
                </a:r>
                <a:r>
                  <a:rPr lang="en-US" sz="1050" baseline="-250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1</a:t>
                </a:r>
                <a:endParaRPr lang="en-US" sz="1050" baseline="-250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403442" y="2300008"/>
                <a:ext cx="284284" cy="216000"/>
              </a:xfrm>
              <a:prstGeom prst="rect">
                <a:avLst/>
              </a:prstGeom>
              <a:solidFill>
                <a:srgbClr val="FFEBD6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err="1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slot</a:t>
                </a:r>
                <a:r>
                  <a:rPr lang="en-US" sz="1050" baseline="-25000" dirty="0" err="1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B</a:t>
                </a:r>
                <a:endParaRPr lang="en-US" sz="1050" baseline="-250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257833" y="2278628"/>
                <a:ext cx="9618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x-none" sz="1200" dirty="0">
                    <a:latin typeface="LM Sans 10" panose="00000500000000000000" pitchFamily="50" charset="0"/>
                  </a:rPr>
                  <a:t>…</a:t>
                </a:r>
                <a:endParaRPr lang="en-US" sz="1200" dirty="0" err="1" smtClean="0">
                  <a:latin typeface="LM Sans 10" panose="00000500000000000000" pitchFamily="50" charset="0"/>
                </a:endParaRPr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>
              <a:off x="3199165" y="2517092"/>
              <a:ext cx="3996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7188957" y="2988277"/>
            <a:ext cx="32543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0" dirty="0" smtClean="0">
                <a:latin typeface="LM Sans 10" panose="00000500000000000000" pitchFamily="50" charset="0"/>
              </a:rPr>
              <a:t>time</a:t>
            </a:r>
            <a:endParaRPr lang="en-US" sz="1050" dirty="0">
              <a:latin typeface="LM Sans 10" panose="00000500000000000000" pitchFamily="50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338749" y="2853069"/>
            <a:ext cx="540000" cy="216000"/>
          </a:xfrm>
          <a:prstGeom prst="rect">
            <a:avLst/>
          </a:prstGeom>
          <a:solidFill>
            <a:srgbClr val="FF99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50" dirty="0" err="1" smtClean="0">
                <a:solidFill>
                  <a:schemeClr val="tx1"/>
                </a:solidFill>
                <a:latin typeface="LM Sans 10" panose="00000500000000000000" pitchFamily="50" charset="0"/>
              </a:rPr>
              <a:t>sched</a:t>
            </a:r>
            <a:r>
              <a:rPr lang="en-US" sz="1050" baseline="-25000" dirty="0" err="1">
                <a:solidFill>
                  <a:schemeClr val="tx1"/>
                </a:solidFill>
                <a:latin typeface="LM Sans 10" panose="00000500000000000000" pitchFamily="50" charset="0"/>
              </a:rPr>
              <a:t>i</a:t>
            </a:r>
            <a:r>
              <a:rPr lang="en-US" sz="105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1050" baseline="-250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132788" y="2853069"/>
            <a:ext cx="540000" cy="216000"/>
          </a:xfrm>
          <a:prstGeom prst="rect">
            <a:avLst/>
          </a:prstGeom>
          <a:solidFill>
            <a:srgbClr val="FF993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sched</a:t>
            </a:r>
            <a:r>
              <a:rPr lang="en-US" sz="1050" baseline="-250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i+1</a:t>
            </a:r>
            <a:r>
              <a:rPr lang="en-US" sz="105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1050" baseline="-250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732114" y="2925069"/>
            <a:ext cx="355794" cy="1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fetch</a:t>
            </a:r>
            <a:endParaRPr lang="en-US" sz="105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3923628" y="2831689"/>
            <a:ext cx="763606" cy="237380"/>
            <a:chOff x="3924120" y="2278628"/>
            <a:chExt cx="763606" cy="237380"/>
          </a:xfrm>
        </p:grpSpPr>
        <p:sp>
          <p:nvSpPr>
            <p:cNvPr id="54" name="Rectangle 53"/>
            <p:cNvSpPr/>
            <p:nvPr/>
          </p:nvSpPr>
          <p:spPr>
            <a:xfrm>
              <a:off x="3924120" y="2300008"/>
              <a:ext cx="284284" cy="216000"/>
            </a:xfrm>
            <a:prstGeom prst="rect">
              <a:avLst/>
            </a:prstGeom>
            <a:solidFill>
              <a:srgbClr val="FFEBD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slot</a:t>
              </a:r>
              <a:r>
                <a:rPr lang="en-US" sz="1050" baseline="-250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1</a:t>
              </a:r>
              <a:endParaRPr lang="en-US" sz="1050" baseline="-250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03442" y="2300008"/>
              <a:ext cx="284284" cy="216000"/>
            </a:xfrm>
            <a:prstGeom prst="rect">
              <a:avLst/>
            </a:prstGeom>
            <a:solidFill>
              <a:srgbClr val="FFEBD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err="1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slot</a:t>
              </a:r>
              <a:r>
                <a:rPr lang="en-US" sz="1050" baseline="-25000" dirty="0" err="1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B</a:t>
              </a:r>
              <a:endParaRPr lang="en-US" sz="1050" baseline="-250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57833" y="2278628"/>
              <a:ext cx="9618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x-none" sz="1200" dirty="0">
                  <a:latin typeface="LM Sans 10" panose="00000500000000000000" pitchFamily="50" charset="0"/>
                </a:rPr>
                <a:t>…</a:t>
              </a:r>
              <a:endParaRPr lang="en-US" sz="1200" dirty="0" err="1" smtClean="0">
                <a:latin typeface="LM Sans 10" panose="00000500000000000000" pitchFamily="50" charset="0"/>
              </a:endParaRPr>
            </a:p>
          </p:txBody>
        </p:sp>
      </p:grpSp>
      <p:cxnSp>
        <p:nvCxnSpPr>
          <p:cNvPr id="53" name="Straight Arrow Connector 52"/>
          <p:cNvCxnSpPr/>
          <p:nvPr/>
        </p:nvCxnSpPr>
        <p:spPr>
          <a:xfrm>
            <a:off x="3198673" y="3069069"/>
            <a:ext cx="399600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6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/>
          <p:nvPr/>
        </p:nvGrpSpPr>
        <p:grpSpPr>
          <a:xfrm>
            <a:off x="3785143" y="1935505"/>
            <a:ext cx="3072462" cy="2512671"/>
            <a:chOff x="3785143" y="1935505"/>
            <a:chExt cx="3072462" cy="2512671"/>
          </a:xfrm>
        </p:grpSpPr>
        <p:cxnSp>
          <p:nvCxnSpPr>
            <p:cNvPr id="42" name="Straight Arrow Connector 14"/>
            <p:cNvCxnSpPr>
              <a:stCxn id="8" idx="2"/>
              <a:endCxn id="6" idx="2"/>
            </p:cNvCxnSpPr>
            <p:nvPr/>
          </p:nvCxnSpPr>
          <p:spPr>
            <a:xfrm rot="10800000" flipH="1">
              <a:off x="4256697" y="2301869"/>
              <a:ext cx="670543" cy="1942920"/>
            </a:xfrm>
            <a:prstGeom prst="curvedConnector3">
              <a:avLst>
                <a:gd name="adj1" fmla="val -5747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4"/>
            <p:cNvCxnSpPr>
              <a:stCxn id="9" idx="4"/>
              <a:endCxn id="6" idx="2"/>
            </p:cNvCxnSpPr>
            <p:nvPr/>
          </p:nvCxnSpPr>
          <p:spPr>
            <a:xfrm rot="5400000" flipH="1">
              <a:off x="4400887" y="2828222"/>
              <a:ext cx="2146306" cy="1093601"/>
            </a:xfrm>
            <a:prstGeom prst="curvedConnector4">
              <a:avLst>
                <a:gd name="adj1" fmla="val -2494"/>
                <a:gd name="adj2" fmla="val 229695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451079" y="2544216"/>
              <a:ext cx="1406526" cy="1361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latin typeface="LM Sans 10" panose="00000500000000000000" pitchFamily="50" charset="0"/>
                </a:rPr>
                <a:t>Compute next round schedule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51079" y="3165104"/>
              <a:ext cx="1255199" cy="1361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latin typeface="LM Sans 10" panose="00000500000000000000" pitchFamily="50" charset="0"/>
                </a:rPr>
                <a:t>Next round schedule ready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575519" y="3648978"/>
              <a:ext cx="858529" cy="799196"/>
              <a:chOff x="5909276" y="3938018"/>
              <a:chExt cx="1018574" cy="94818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5947376" y="4403598"/>
                <a:ext cx="980474" cy="482600"/>
              </a:xfrm>
              <a:prstGeom prst="ellipse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Done</a:t>
                </a:r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 rot="-1800000" flipH="1">
                <a:off x="5909276" y="3938018"/>
                <a:ext cx="0" cy="59055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/>
            <p:cNvGrpSpPr/>
            <p:nvPr/>
          </p:nvGrpSpPr>
          <p:grpSpPr>
            <a:xfrm>
              <a:off x="4256697" y="3645337"/>
              <a:ext cx="848680" cy="802837"/>
              <a:chOff x="4344602" y="3933698"/>
              <a:chExt cx="1006889" cy="952500"/>
            </a:xfrm>
          </p:grpSpPr>
          <p:cxnSp>
            <p:nvCxnSpPr>
              <p:cNvPr id="67" name="Straight Arrow Connector 66"/>
              <p:cNvCxnSpPr/>
              <p:nvPr/>
            </p:nvCxnSpPr>
            <p:spPr>
              <a:xfrm rot="1800000" flipH="1">
                <a:off x="5351491" y="3933698"/>
                <a:ext cx="0" cy="59055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/>
              <p:nvPr/>
            </p:nvCxnSpPr>
            <p:spPr>
              <a:xfrm rot="1800000" flipH="1">
                <a:off x="5207072" y="3974242"/>
                <a:ext cx="0" cy="59055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/>
              <p:cNvSpPr/>
              <p:nvPr/>
            </p:nvSpPr>
            <p:spPr>
              <a:xfrm>
                <a:off x="4344602" y="4403598"/>
                <a:ext cx="980474" cy="482600"/>
              </a:xfrm>
              <a:prstGeom prst="ellipse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Processing request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5615807" y="3786986"/>
              <a:ext cx="703938" cy="1361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dirty="0" smtClean="0">
                  <a:latin typeface="LM Sans 10" panose="00000500000000000000" pitchFamily="50" charset="0"/>
                </a:rPr>
                <a:t>No request left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060855" y="3872203"/>
              <a:ext cx="446787" cy="2723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0" rIns="0" bIns="0" rtlCol="0">
              <a:spAutoFit/>
            </a:bodyPr>
            <a:lstStyle/>
            <a:p>
              <a:r>
                <a:rPr lang="en-US" sz="1050" dirty="0" smtClean="0">
                  <a:latin typeface="LM Sans 10" panose="00000500000000000000" pitchFamily="50" charset="0"/>
                </a:rPr>
                <a:t>Requests</a:t>
              </a:r>
            </a:p>
            <a:p>
              <a:r>
                <a:rPr lang="en-US" sz="1050" dirty="0" smtClean="0">
                  <a:latin typeface="LM Sans 10" panose="00000500000000000000" pitchFamily="50" charset="0"/>
                </a:rPr>
                <a:t>left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555046" y="3649377"/>
              <a:ext cx="479215" cy="2723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36000" bIns="0" rtlCol="0">
              <a:spAutoFit/>
            </a:bodyPr>
            <a:lstStyle/>
            <a:p>
              <a:pPr algn="r"/>
              <a:r>
                <a:rPr lang="en-US" sz="1050" dirty="0" smtClean="0">
                  <a:latin typeface="LM Sans 10" panose="00000500000000000000" pitchFamily="50" charset="0"/>
                </a:rPr>
                <a:t>Request</a:t>
              </a:r>
            </a:p>
            <a:p>
              <a:pPr algn="r"/>
              <a:r>
                <a:rPr lang="en-US" sz="1050" dirty="0" smtClean="0">
                  <a:latin typeface="LM Sans 10" panose="00000500000000000000" pitchFamily="50" charset="0"/>
                </a:rPr>
                <a:t>processed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4846956" y="2098483"/>
              <a:ext cx="986983" cy="1648547"/>
              <a:chOff x="5044896" y="2098483"/>
              <a:chExt cx="1170974" cy="195586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5044896" y="2835116"/>
                <a:ext cx="1170974" cy="482600"/>
              </a:xfrm>
              <a:prstGeom prst="ellipse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Computing schedule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140146" y="2098483"/>
                <a:ext cx="980474" cy="482600"/>
              </a:xfrm>
              <a:prstGeom prst="ellipse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Waiting</a:t>
                </a:r>
              </a:p>
            </p:txBody>
          </p:sp>
          <p:cxnSp>
            <p:nvCxnSpPr>
              <p:cNvPr id="11" name="Straight Arrow Connector 10"/>
              <p:cNvCxnSpPr>
                <a:stCxn id="6" idx="4"/>
                <a:endCxn id="4" idx="0"/>
              </p:cNvCxnSpPr>
              <p:nvPr/>
            </p:nvCxnSpPr>
            <p:spPr>
              <a:xfrm>
                <a:off x="5630383" y="2581083"/>
                <a:ext cx="0" cy="254033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4" idx="4"/>
                <a:endCxn id="7" idx="0"/>
              </p:cNvCxnSpPr>
              <p:nvPr/>
            </p:nvCxnSpPr>
            <p:spPr>
              <a:xfrm>
                <a:off x="5630383" y="3317716"/>
                <a:ext cx="0" cy="254032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14"/>
              <p:cNvCxnSpPr>
                <a:stCxn id="7" idx="2"/>
                <a:endCxn id="6" idx="2"/>
              </p:cNvCxnSpPr>
              <p:nvPr/>
            </p:nvCxnSpPr>
            <p:spPr>
              <a:xfrm rot="10800000">
                <a:off x="5140146" y="2339784"/>
                <a:ext cx="12700" cy="1473265"/>
              </a:xfrm>
              <a:prstGeom prst="curvedConnector3">
                <a:avLst>
                  <a:gd name="adj1" fmla="val 670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/>
              <p:cNvSpPr/>
              <p:nvPr/>
            </p:nvSpPr>
            <p:spPr>
              <a:xfrm>
                <a:off x="5140146" y="3571748"/>
                <a:ext cx="980474" cy="482600"/>
              </a:xfrm>
              <a:prstGeom prst="ellipse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Ready</a:t>
                </a: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3785143" y="2500948"/>
              <a:ext cx="794464" cy="19747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36000" rIns="0" bIns="36000" rtlCol="0">
              <a:spAutoFit/>
            </a:bodyPr>
            <a:lstStyle/>
            <a:p>
              <a:r>
                <a:rPr lang="en-US" sz="1050" dirty="0">
                  <a:latin typeface="LM Sans 10" panose="00000500000000000000" pitchFamily="50" charset="0"/>
                </a:rPr>
                <a:t>S</a:t>
              </a:r>
              <a:r>
                <a:rPr lang="en-US" sz="1050" dirty="0" smtClean="0">
                  <a:latin typeface="LM Sans 10" panose="00000500000000000000" pitchFamily="50" charset="0"/>
                </a:rPr>
                <a:t>chedule fetched</a:t>
              </a:r>
            </a:p>
          </p:txBody>
        </p:sp>
        <p:cxnSp>
          <p:nvCxnSpPr>
            <p:cNvPr id="142" name="Straight Arrow Connector 14"/>
            <p:cNvCxnSpPr>
              <a:endCxn id="6" idx="0"/>
            </p:cNvCxnSpPr>
            <p:nvPr/>
          </p:nvCxnSpPr>
          <p:spPr>
            <a:xfrm>
              <a:off x="5162550" y="1935505"/>
              <a:ext cx="177898" cy="162978"/>
            </a:xfrm>
            <a:prstGeom prst="curvedConnector2">
              <a:avLst/>
            </a:prstGeom>
            <a:ln w="9525">
              <a:solidFill>
                <a:schemeClr val="tx1"/>
              </a:solidFill>
              <a:headEnd type="oval" w="sm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53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/>
          <p:cNvGrpSpPr/>
          <p:nvPr/>
        </p:nvGrpSpPr>
        <p:grpSpPr>
          <a:xfrm>
            <a:off x="3755390" y="3265644"/>
            <a:ext cx="3472162" cy="1390176"/>
            <a:chOff x="3549650" y="3600924"/>
            <a:chExt cx="3472162" cy="1390176"/>
          </a:xfrm>
        </p:grpSpPr>
        <p:sp>
          <p:nvSpPr>
            <p:cNvPr id="5" name="Rectangle 4"/>
            <p:cNvSpPr/>
            <p:nvPr/>
          </p:nvSpPr>
          <p:spPr>
            <a:xfrm>
              <a:off x="5774257" y="3660775"/>
              <a:ext cx="764968" cy="126999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CH" sz="1050" b="1" cap="small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541727" y="3600924"/>
              <a:ext cx="480085" cy="1390176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 CP</a:t>
              </a:r>
              <a:endParaRPr lang="de-CH" sz="105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549650" y="3600924"/>
              <a:ext cx="1694202" cy="1390176"/>
            </a:xfrm>
            <a:prstGeom prst="roundRect">
              <a:avLst>
                <a:gd name="adj" fmla="val 0"/>
              </a:avLst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AP</a:t>
              </a:r>
              <a:endParaRPr lang="de-CH" sz="105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pic>
          <p:nvPicPr>
            <p:cNvPr id="50" name="Bild 9">
              <a:extLst>
                <a:ext uri="{FF2B5EF4-FFF2-40B4-BE49-F238E27FC236}">
                  <a16:creationId xmlns:a16="http://schemas.microsoft.com/office/drawing/2014/main" id="{65C37D4D-EA63-46BC-B751-52EBD6ED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334" y="3729177"/>
              <a:ext cx="520811" cy="218064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65" name="Rounded Rectangle 64"/>
            <p:cNvSpPr/>
            <p:nvPr/>
          </p:nvSpPr>
          <p:spPr>
            <a:xfrm>
              <a:off x="5246354" y="3600924"/>
              <a:ext cx="527884" cy="1390176"/>
            </a:xfrm>
            <a:prstGeom prst="roundRect">
              <a:avLst>
                <a:gd name="adj" fmla="val 0"/>
              </a:avLst>
            </a:prstGeom>
            <a:solidFill>
              <a:srgbClr val="70707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CH" sz="105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IRQ</a:t>
              </a:r>
              <a:br>
                <a:rPr lang="de-CH" sz="105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</a:br>
              <a:r>
                <a:rPr lang="de-CH" sz="105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Handler</a:t>
              </a:r>
              <a:endParaRPr lang="de-CH" sz="1050" dirty="0">
                <a:solidFill>
                  <a:schemeClr val="bg1"/>
                </a:solidFill>
                <a:latin typeface="LM Sans 10" panose="00000500000000000000" pitchFamily="50" charset="0"/>
              </a:endParaRPr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235911" y="3907751"/>
              <a:ext cx="702115" cy="361958"/>
              <a:chOff x="4142141" y="3907751"/>
              <a:chExt cx="702115" cy="361958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4435816" y="3907751"/>
                <a:ext cx="408440" cy="197988"/>
                <a:chOff x="4217906" y="3889670"/>
                <a:chExt cx="408440" cy="197988"/>
              </a:xfrm>
            </p:grpSpPr>
            <p:sp>
              <p:nvSpPr>
                <p:cNvPr id="38" name="Rectangle 37"/>
                <p:cNvSpPr/>
                <p:nvPr/>
              </p:nvSpPr>
              <p:spPr>
                <a:xfrm rot="10800000">
                  <a:off x="4218997" y="3889670"/>
                  <a:ext cx="407349" cy="19798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de-CH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217906" y="3889670"/>
                  <a:ext cx="56679" cy="197988"/>
                </a:xfrm>
                <a:prstGeom prst="rect">
                  <a:avLst/>
                </a:prstGeom>
                <a:solidFill>
                  <a:srgbClr val="FF9933"/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de-CH" sz="1050">
                    <a:latin typeface="LM Sans 10" panose="00000500000000000000" pitchFamily="50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4274585" y="3889670"/>
                  <a:ext cx="56679" cy="197988"/>
                </a:xfrm>
                <a:prstGeom prst="rect">
                  <a:avLst/>
                </a:prstGeom>
                <a:solidFill>
                  <a:srgbClr val="FF9933"/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de-CH" sz="1050">
                    <a:latin typeface="LM Sans 10" panose="00000500000000000000" pitchFamily="50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331263" y="3889670"/>
                  <a:ext cx="56679" cy="197988"/>
                </a:xfrm>
                <a:prstGeom prst="rect">
                  <a:avLst/>
                </a:prstGeom>
                <a:solidFill>
                  <a:srgbClr val="FF9933"/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de-CH" sz="1050">
                    <a:latin typeface="LM Sans 10" panose="00000500000000000000" pitchFamily="50" charset="0"/>
                  </a:endParaRPr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4142141" y="4131210"/>
                <a:ext cx="702115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sz="900" dirty="0">
                    <a:latin typeface="LM Sans 10" panose="00000500000000000000" pitchFamily="50" charset="0"/>
                  </a:rPr>
                  <a:t>Request </a:t>
                </a:r>
                <a:r>
                  <a:rPr lang="en-US" sz="900" dirty="0" smtClean="0">
                    <a:latin typeface="LM Sans 10" panose="00000500000000000000" pitchFamily="50" charset="0"/>
                  </a:rPr>
                  <a:t>queue</a:t>
                </a:r>
                <a:endParaRPr lang="de-CH" sz="900" dirty="0">
                  <a:latin typeface="LM Sans 10" panose="00000500000000000000" pitchFamily="50" charset="0"/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5773005" y="4410270"/>
              <a:ext cx="764968" cy="138499"/>
              <a:chOff x="5773005" y="4399160"/>
              <a:chExt cx="764968" cy="138499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 flipH="1">
                <a:off x="5773005" y="4537659"/>
                <a:ext cx="764968" cy="0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/>
              <p:cNvSpPr txBox="1"/>
              <p:nvPr/>
            </p:nvSpPr>
            <p:spPr>
              <a:xfrm>
                <a:off x="5953511" y="4399160"/>
                <a:ext cx="40395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90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schedule</a:t>
                </a: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5773005" y="4151027"/>
              <a:ext cx="764968" cy="138499"/>
              <a:chOff x="5773005" y="4151027"/>
              <a:chExt cx="764968" cy="138499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flipH="1">
                <a:off x="5773005" y="4289526"/>
                <a:ext cx="764968" cy="0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5926260" y="4151027"/>
                <a:ext cx="458459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90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schedule?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773005" y="3992760"/>
              <a:ext cx="764968" cy="138499"/>
              <a:chOff x="5773005" y="4024510"/>
              <a:chExt cx="764968" cy="138499"/>
            </a:xfrm>
          </p:grpSpPr>
          <p:cxnSp>
            <p:nvCxnSpPr>
              <p:cNvPr id="67" name="Straight Arrow Connector 66"/>
              <p:cNvCxnSpPr/>
              <p:nvPr/>
            </p:nvCxnSpPr>
            <p:spPr>
              <a:xfrm flipH="1">
                <a:off x="5773005" y="4163009"/>
                <a:ext cx="764968" cy="0"/>
              </a:xfrm>
              <a:prstGeom prst="straightConnector1">
                <a:avLst/>
              </a:prstGeom>
              <a:ln w="952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5981563" y="4024510"/>
                <a:ext cx="347852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90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request</a:t>
                </a:r>
              </a:p>
            </p:txBody>
          </p:sp>
        </p:grpSp>
        <p:cxnSp>
          <p:nvCxnSpPr>
            <p:cNvPr id="96" name="Straight Arrow Connector 95"/>
            <p:cNvCxnSpPr>
              <a:stCxn id="39" idx="1"/>
              <a:endCxn id="104" idx="0"/>
            </p:cNvCxnSpPr>
            <p:nvPr/>
          </p:nvCxnSpPr>
          <p:spPr>
            <a:xfrm rot="10800000" flipV="1">
              <a:off x="3838724" y="4006745"/>
              <a:ext cx="690862" cy="161338"/>
            </a:xfrm>
            <a:prstGeom prst="bent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5"/>
            <p:cNvCxnSpPr>
              <a:stCxn id="104" idx="2"/>
              <a:endCxn id="84" idx="1"/>
            </p:cNvCxnSpPr>
            <p:nvPr/>
          </p:nvCxnSpPr>
          <p:spPr>
            <a:xfrm rot="16200000" flipH="1">
              <a:off x="3989658" y="4373827"/>
              <a:ext cx="145659" cy="447527"/>
            </a:xfrm>
            <a:prstGeom prst="bent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4830026" y="4494978"/>
              <a:ext cx="108000" cy="108000"/>
            </a:xfrm>
            <a:prstGeom prst="ellipse">
              <a:avLst/>
            </a:prstGeom>
            <a:solidFill>
              <a:srgbClr val="65B13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830026" y="4739598"/>
              <a:ext cx="108000" cy="108000"/>
            </a:xfrm>
            <a:prstGeom prst="ellipse">
              <a:avLst/>
            </a:prstGeom>
            <a:solidFill>
              <a:srgbClr val="FF212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286251" y="4548978"/>
              <a:ext cx="295752" cy="242885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cxnSp>
          <p:nvCxnSpPr>
            <p:cNvPr id="86" name="Straight Connector 85"/>
            <p:cNvCxnSpPr>
              <a:stCxn id="84" idx="3"/>
              <a:endCxn id="81" idx="2"/>
            </p:cNvCxnSpPr>
            <p:nvPr/>
          </p:nvCxnSpPr>
          <p:spPr>
            <a:xfrm flipV="1">
              <a:off x="4582003" y="4548978"/>
              <a:ext cx="248023" cy="12144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4" idx="3"/>
              <a:endCxn id="82" idx="2"/>
            </p:cNvCxnSpPr>
            <p:nvPr/>
          </p:nvCxnSpPr>
          <p:spPr>
            <a:xfrm>
              <a:off x="4582003" y="4670421"/>
              <a:ext cx="248023" cy="1231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84" idx="1"/>
              <a:endCxn id="84" idx="3"/>
            </p:cNvCxnSpPr>
            <p:nvPr/>
          </p:nvCxnSpPr>
          <p:spPr>
            <a:xfrm>
              <a:off x="4286251" y="4670421"/>
              <a:ext cx="295752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3813366" y="4724348"/>
              <a:ext cx="857607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900" dirty="0" smtClean="0">
                  <a:latin typeface="LM Sans 10" panose="00000500000000000000" pitchFamily="50" charset="0"/>
                </a:rPr>
                <a:t>Alternating buffer</a:t>
              </a:r>
              <a:endParaRPr lang="de-CH" sz="900" dirty="0">
                <a:latin typeface="LM Sans 10" panose="00000500000000000000" pitchFamily="50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3684944" y="4168083"/>
              <a:ext cx="307560" cy="356679"/>
              <a:chOff x="3658911" y="4151027"/>
              <a:chExt cx="307560" cy="356679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60" t="13297" r="18282" b="27562"/>
              <a:stretch/>
            </p:blipFill>
            <p:spPr>
              <a:xfrm>
                <a:off x="3658911" y="4185366"/>
                <a:ext cx="307560" cy="288000"/>
              </a:xfrm>
              <a:prstGeom prst="rect">
                <a:avLst/>
              </a:prstGeom>
              <a:ln w="9525">
                <a:noFill/>
              </a:ln>
            </p:spPr>
          </p:pic>
          <p:sp>
            <p:nvSpPr>
              <p:cNvPr id="104" name="Rectangle 103"/>
              <p:cNvSpPr/>
              <p:nvPr/>
            </p:nvSpPr>
            <p:spPr>
              <a:xfrm>
                <a:off x="3658911" y="4151027"/>
                <a:ext cx="307560" cy="356679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cxnSp>
          <p:nvCxnSpPr>
            <p:cNvPr id="127" name="Straight Arrow Connector 126"/>
            <p:cNvCxnSpPr>
              <a:stCxn id="129" idx="3"/>
              <a:endCxn id="129" idx="1"/>
            </p:cNvCxnSpPr>
            <p:nvPr/>
          </p:nvCxnSpPr>
          <p:spPr>
            <a:xfrm flipH="1">
              <a:off x="5243852" y="4129435"/>
              <a:ext cx="526651" cy="0"/>
            </a:xfrm>
            <a:prstGeom prst="straightConnector1">
              <a:avLst/>
            </a:prstGeom>
            <a:ln w="952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/>
            <p:cNvSpPr/>
            <p:nvPr/>
          </p:nvSpPr>
          <p:spPr>
            <a:xfrm>
              <a:off x="5243852" y="4007992"/>
              <a:ext cx="526651" cy="24288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cxnSp>
          <p:nvCxnSpPr>
            <p:cNvPr id="133" name="Straight Arrow Connector 95"/>
            <p:cNvCxnSpPr>
              <a:stCxn id="129" idx="1"/>
              <a:endCxn id="38" idx="1"/>
            </p:cNvCxnSpPr>
            <p:nvPr/>
          </p:nvCxnSpPr>
          <p:spPr>
            <a:xfrm rot="10800000">
              <a:off x="4938026" y="4006745"/>
              <a:ext cx="305826" cy="122690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46" idx="3"/>
              <a:endCxn id="146" idx="1"/>
            </p:cNvCxnSpPr>
            <p:nvPr/>
          </p:nvCxnSpPr>
          <p:spPr>
            <a:xfrm flipH="1">
              <a:off x="5243833" y="4289526"/>
              <a:ext cx="526651" cy="0"/>
            </a:xfrm>
            <a:prstGeom prst="straightConnector1">
              <a:avLst/>
            </a:prstGeom>
            <a:ln w="952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/>
            <p:cNvSpPr/>
            <p:nvPr/>
          </p:nvSpPr>
          <p:spPr>
            <a:xfrm>
              <a:off x="5243833" y="4168083"/>
              <a:ext cx="526651" cy="24288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cxnSp>
          <p:nvCxnSpPr>
            <p:cNvPr id="147" name="Straight Arrow Connector 95"/>
            <p:cNvCxnSpPr>
              <a:stCxn id="65" idx="1"/>
              <a:endCxn id="81" idx="0"/>
            </p:cNvCxnSpPr>
            <p:nvPr/>
          </p:nvCxnSpPr>
          <p:spPr>
            <a:xfrm rot="10800000" flipV="1">
              <a:off x="4884026" y="4296012"/>
              <a:ext cx="362328" cy="198966"/>
            </a:xfrm>
            <a:prstGeom prst="bent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95"/>
            <p:cNvCxnSpPr>
              <a:stCxn id="81" idx="6"/>
              <a:endCxn id="155" idx="1"/>
            </p:cNvCxnSpPr>
            <p:nvPr/>
          </p:nvCxnSpPr>
          <p:spPr>
            <a:xfrm>
              <a:off x="4938026" y="4548978"/>
              <a:ext cx="305806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55" idx="3"/>
              <a:endCxn id="155" idx="1"/>
            </p:cNvCxnSpPr>
            <p:nvPr/>
          </p:nvCxnSpPr>
          <p:spPr>
            <a:xfrm flipH="1">
              <a:off x="5243832" y="4548978"/>
              <a:ext cx="526651" cy="0"/>
            </a:xfrm>
            <a:prstGeom prst="straightConnector1">
              <a:avLst/>
            </a:prstGeom>
            <a:ln w="9525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 154"/>
            <p:cNvSpPr/>
            <p:nvPr/>
          </p:nvSpPr>
          <p:spPr>
            <a:xfrm>
              <a:off x="5243832" y="4427535"/>
              <a:ext cx="526651" cy="242885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4282337" y="4778578"/>
            <a:ext cx="2418268" cy="185589"/>
            <a:chOff x="4172233" y="4778578"/>
            <a:chExt cx="2418268" cy="185589"/>
          </a:xfrm>
        </p:grpSpPr>
        <p:grpSp>
          <p:nvGrpSpPr>
            <p:cNvPr id="176" name="Group 175"/>
            <p:cNvGrpSpPr/>
            <p:nvPr/>
          </p:nvGrpSpPr>
          <p:grpSpPr>
            <a:xfrm>
              <a:off x="4172233" y="4779501"/>
              <a:ext cx="1028402" cy="184666"/>
              <a:chOff x="4172233" y="4779501"/>
              <a:chExt cx="1028402" cy="184666"/>
            </a:xfrm>
          </p:grpSpPr>
          <p:sp>
            <p:nvSpPr>
              <p:cNvPr id="171" name="Oval 170"/>
              <p:cNvSpPr>
                <a:spLocks noChangeAspect="1"/>
              </p:cNvSpPr>
              <p:nvPr/>
            </p:nvSpPr>
            <p:spPr>
              <a:xfrm>
                <a:off x="4172233" y="4818437"/>
                <a:ext cx="108000" cy="108000"/>
              </a:xfrm>
              <a:prstGeom prst="ellipse">
                <a:avLst/>
              </a:prstGeom>
              <a:solidFill>
                <a:srgbClr val="65B13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4381500" y="4779501"/>
                <a:ext cx="81913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 smtClean="0">
                    <a:latin typeface="LM Sans 10" panose="00000500000000000000" pitchFamily="50" charset="0"/>
                  </a:rPr>
                  <a:t>Ready buffer</a:t>
                </a:r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5418406" y="4778578"/>
              <a:ext cx="1172095" cy="184666"/>
              <a:chOff x="4172233" y="5016357"/>
              <a:chExt cx="1172095" cy="184666"/>
            </a:xfrm>
          </p:grpSpPr>
          <p:sp>
            <p:nvSpPr>
              <p:cNvPr id="172" name="Oval 171"/>
              <p:cNvSpPr>
                <a:spLocks noChangeAspect="1"/>
              </p:cNvSpPr>
              <p:nvPr/>
            </p:nvSpPr>
            <p:spPr>
              <a:xfrm>
                <a:off x="4172233" y="5054690"/>
                <a:ext cx="108000" cy="108000"/>
              </a:xfrm>
              <a:prstGeom prst="ellipse">
                <a:avLst/>
              </a:prstGeom>
              <a:solidFill>
                <a:srgbClr val="FF212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4381500" y="5016357"/>
                <a:ext cx="96282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 smtClean="0">
                    <a:latin typeface="LM Sans 10" panose="00000500000000000000" pitchFamily="50" charset="0"/>
                  </a:rPr>
                  <a:t>Working buffer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259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4010184" y="2745668"/>
            <a:ext cx="2663891" cy="184666"/>
            <a:chOff x="1011047" y="2932558"/>
            <a:chExt cx="3597161" cy="249363"/>
          </a:xfrm>
        </p:grpSpPr>
        <p:grpSp>
          <p:nvGrpSpPr>
            <p:cNvPr id="38" name="Group 37"/>
            <p:cNvGrpSpPr/>
            <p:nvPr/>
          </p:nvGrpSpPr>
          <p:grpSpPr>
            <a:xfrm>
              <a:off x="1011047" y="2932558"/>
              <a:ext cx="1775968" cy="249363"/>
              <a:chOff x="4631280" y="3028457"/>
              <a:chExt cx="1775968" cy="249363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4896357" y="3028457"/>
                <a:ext cx="1510891" cy="2493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rtlCol="0">
                <a:spAutoFit/>
              </a:bodyPr>
              <a:lstStyle>
                <a:defPPr>
                  <a:defRPr lang="de-DE"/>
                </a:defPPr>
                <a:lvl1pPr>
                  <a:defRPr sz="1600">
                    <a:latin typeface="Baskerville Old Face" panose="02020602080505020303" pitchFamily="18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write</a:t>
                </a:r>
                <a:r>
                  <a:rPr lang="en-US" sz="1200" dirty="0" smtClean="0">
                    <a:latin typeface="LM Sans 10" panose="00000500000000000000" pitchFamily="2" charset="0"/>
                  </a:rPr>
                  <a:t> </a:t>
                </a:r>
                <a:r>
                  <a:rPr lang="en-US" sz="1200" dirty="0">
                    <a:latin typeface="LM Sans 10" panose="00000500000000000000" pitchFamily="2" charset="0"/>
                  </a:rPr>
                  <a:t>operation</a:t>
                </a:r>
                <a:endParaRPr lang="de-CH" sz="1200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631280" y="3043567"/>
                <a:ext cx="108000" cy="216000"/>
              </a:xfrm>
              <a:prstGeom prst="rect">
                <a:avLst/>
              </a:prstGeom>
              <a:solidFill>
                <a:srgbClr val="1D76B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CH" sz="120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975788" y="2932558"/>
              <a:ext cx="1632420" cy="249363"/>
              <a:chOff x="4649280" y="3420191"/>
              <a:chExt cx="1632420" cy="249363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4896356" y="3420191"/>
                <a:ext cx="1385344" cy="24936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read</a:t>
                </a:r>
                <a:r>
                  <a:rPr lang="en-US" sz="1200" dirty="0" smtClean="0">
                    <a:latin typeface="LM Sans 10" panose="00000500000000000000" pitchFamily="50" charset="0"/>
                    <a:cs typeface="Arial" panose="020B0604020202020204" pitchFamily="34" charset="0"/>
                  </a:rPr>
                  <a:t> operation</a:t>
                </a:r>
                <a:endParaRPr lang="de-CH" sz="1200" dirty="0">
                  <a:latin typeface="LM Sans 10" panose="00000500000000000000" pitchFamily="5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649280" y="3435301"/>
                <a:ext cx="72000" cy="216000"/>
              </a:xfrm>
              <a:prstGeom prst="rect">
                <a:avLst/>
              </a:prstGeom>
              <a:solidFill>
                <a:srgbClr val="CDE0DC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CH" sz="120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</p:grpSp>
      <p:cxnSp>
        <p:nvCxnSpPr>
          <p:cNvPr id="46" name="Straight Connector 45"/>
          <p:cNvCxnSpPr>
            <a:stCxn id="51" idx="1"/>
            <a:endCxn id="60" idx="1"/>
          </p:cNvCxnSpPr>
          <p:nvPr/>
        </p:nvCxnSpPr>
        <p:spPr>
          <a:xfrm>
            <a:off x="4148589" y="1824911"/>
            <a:ext cx="0" cy="53454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56947" y="1391926"/>
            <a:ext cx="240450" cy="18466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200" dirty="0">
                <a:latin typeface="LM Sans 10" panose="00000500000000000000" pitchFamily="50" charset="0"/>
                <a:cs typeface="Arial" panose="020B0604020202020204" pitchFamily="34" charset="0"/>
              </a:rPr>
              <a:t>A</a:t>
            </a:r>
            <a:r>
              <a:rPr lang="en-US" sz="1200" dirty="0" smtClean="0">
                <a:latin typeface="LM Sans 10" panose="00000500000000000000" pitchFamily="50" charset="0"/>
                <a:cs typeface="Arial" panose="020B0604020202020204" pitchFamily="34" charset="0"/>
              </a:rPr>
              <a:t>P</a:t>
            </a:r>
            <a:r>
              <a:rPr lang="en-US" sz="1200" baseline="-25000" dirty="0" smtClean="0">
                <a:latin typeface="LM Sans 10" panose="00000500000000000000" pitchFamily="50" charset="0"/>
                <a:cs typeface="Arial" panose="020B0604020202020204" pitchFamily="34" charset="0"/>
              </a:rPr>
              <a:t>s</a:t>
            </a:r>
            <a:endParaRPr lang="de-CH" sz="1200" baseline="-250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148021" y="2066094"/>
            <a:ext cx="763603" cy="3647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50" name="Straight Arrow Connector 49"/>
          <p:cNvCxnSpPr>
            <a:stCxn id="49" idx="3"/>
            <a:endCxn id="49" idx="1"/>
          </p:cNvCxnSpPr>
          <p:nvPr/>
        </p:nvCxnSpPr>
        <p:spPr>
          <a:xfrm flipH="1">
            <a:off x="4148021" y="2248464"/>
            <a:ext cx="763603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4148589" y="2089455"/>
                <a:ext cx="1516782" cy="54000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de-CH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589" y="2089455"/>
                <a:ext cx="1516782" cy="540000"/>
              </a:xfrm>
              <a:prstGeom prst="rect">
                <a:avLst/>
              </a:prstGeom>
              <a:blipFill>
                <a:blip r:embed="rId2"/>
                <a:stretch>
                  <a:fillRect b="-1022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>
            <a:stCxn id="60" idx="3"/>
            <a:endCxn id="60" idx="1"/>
          </p:cNvCxnSpPr>
          <p:nvPr/>
        </p:nvCxnSpPr>
        <p:spPr>
          <a:xfrm flipH="1">
            <a:off x="4148589" y="2359455"/>
            <a:ext cx="1516782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092501" y="1347336"/>
            <a:ext cx="79980" cy="159959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95" name="Curved Connector 439"/>
          <p:cNvCxnSpPr>
            <a:stCxn id="81" idx="2"/>
            <a:endCxn id="57" idx="0"/>
          </p:cNvCxnSpPr>
          <p:nvPr/>
        </p:nvCxnSpPr>
        <p:spPr>
          <a:xfrm rot="16200000" flipH="1">
            <a:off x="4793443" y="846343"/>
            <a:ext cx="237636" cy="1559541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Straight Connector 108"/>
          <p:cNvCxnSpPr>
            <a:stCxn id="141" idx="3"/>
            <a:endCxn id="113" idx="3"/>
          </p:cNvCxnSpPr>
          <p:nvPr/>
        </p:nvCxnSpPr>
        <p:spPr>
          <a:xfrm>
            <a:off x="6428407" y="1158446"/>
            <a:ext cx="0" cy="120100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55" idx="3"/>
            <a:endCxn id="49" idx="3"/>
          </p:cNvCxnSpPr>
          <p:nvPr/>
        </p:nvCxnSpPr>
        <p:spPr>
          <a:xfrm flipH="1">
            <a:off x="4911624" y="1824911"/>
            <a:ext cx="1138" cy="42355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5665372" y="2089455"/>
                <a:ext cx="763035" cy="540000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200" b="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372" y="2089455"/>
                <a:ext cx="763035" cy="540000"/>
              </a:xfrm>
              <a:prstGeom prst="rect">
                <a:avLst/>
              </a:prstGeom>
              <a:blipFill>
                <a:blip r:embed="rId3"/>
                <a:stretch>
                  <a:fillRect b="-1022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/>
          <p:cNvCxnSpPr>
            <a:stCxn id="113" idx="3"/>
            <a:endCxn id="113" idx="1"/>
          </p:cNvCxnSpPr>
          <p:nvPr/>
        </p:nvCxnSpPr>
        <p:spPr>
          <a:xfrm flipH="1">
            <a:off x="5665372" y="2359455"/>
            <a:ext cx="763035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57" idx="1"/>
            <a:endCxn id="113" idx="1"/>
          </p:cNvCxnSpPr>
          <p:nvPr/>
        </p:nvCxnSpPr>
        <p:spPr>
          <a:xfrm>
            <a:off x="5665372" y="1824911"/>
            <a:ext cx="0" cy="53454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4088226" y="1898558"/>
                <a:ext cx="936605" cy="27218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lIns="0" tIns="36000" rIns="0" bIns="3600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226" y="1898558"/>
                <a:ext cx="936605" cy="272181"/>
              </a:xfrm>
              <a:prstGeom prst="rect">
                <a:avLst/>
              </a:prstGeom>
              <a:blipFill>
                <a:blip r:embed="rId4"/>
                <a:stretch>
                  <a:fillRect l="-7190" b="-6667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/>
          <p:cNvCxnSpPr/>
          <p:nvPr/>
        </p:nvCxnSpPr>
        <p:spPr>
          <a:xfrm>
            <a:off x="3949862" y="1507295"/>
            <a:ext cx="269265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270173" y="1198930"/>
                <a:ext cx="234230" cy="18466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173" y="1198930"/>
                <a:ext cx="234230" cy="184666"/>
              </a:xfrm>
              <a:prstGeom prst="rect">
                <a:avLst/>
              </a:prstGeom>
              <a:blipFill>
                <a:blip r:embed="rId5"/>
                <a:stretch>
                  <a:fillRect l="-12821" b="-1333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/>
          <p:cNvCxnSpPr>
            <a:stCxn id="133" idx="3"/>
            <a:endCxn id="133" idx="1"/>
          </p:cNvCxnSpPr>
          <p:nvPr/>
        </p:nvCxnSpPr>
        <p:spPr>
          <a:xfrm flipH="1">
            <a:off x="4088226" y="1299901"/>
            <a:ext cx="84255" cy="0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4041955" y="1300412"/>
            <a:ext cx="53320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>
            <a:off x="4170382" y="1300412"/>
            <a:ext cx="5332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81" idx="1"/>
            <a:endCxn id="141" idx="1"/>
          </p:cNvCxnSpPr>
          <p:nvPr/>
        </p:nvCxnSpPr>
        <p:spPr>
          <a:xfrm flipH="1" flipV="1">
            <a:off x="4091961" y="1188585"/>
            <a:ext cx="541" cy="23873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81" idx="3"/>
            <a:endCxn id="133" idx="3"/>
          </p:cNvCxnSpPr>
          <p:nvPr/>
        </p:nvCxnSpPr>
        <p:spPr>
          <a:xfrm flipV="1">
            <a:off x="4172481" y="1299901"/>
            <a:ext cx="0" cy="1274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4088226" y="1219922"/>
            <a:ext cx="84255" cy="15995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/>
              <p:cNvSpPr/>
              <p:nvPr/>
            </p:nvSpPr>
            <p:spPr>
              <a:xfrm>
                <a:off x="4091961" y="896503"/>
                <a:ext cx="2336446" cy="523886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𝑠𝑜𝑢𝑟𝑐𝑒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  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p>
                      </m:sSub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200" b="0" dirty="0" smtClean="0">
                  <a:solidFill>
                    <a:schemeClr val="tx1"/>
                  </a:solidFill>
                  <a:latin typeface="LM Sans 10" panose="00000500000000000000" pitchFamily="50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41" name="Rectangle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61" y="896503"/>
                <a:ext cx="2336446" cy="523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/>
          <p:cNvCxnSpPr>
            <a:stCxn id="141" idx="3"/>
            <a:endCxn id="141" idx="1"/>
          </p:cNvCxnSpPr>
          <p:nvPr/>
        </p:nvCxnSpPr>
        <p:spPr>
          <a:xfrm flipH="1">
            <a:off x="4091961" y="1158446"/>
            <a:ext cx="2336446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81" idx="3"/>
            <a:endCxn id="51" idx="2"/>
          </p:cNvCxnSpPr>
          <p:nvPr/>
        </p:nvCxnSpPr>
        <p:spPr>
          <a:xfrm>
            <a:off x="4172481" y="1427316"/>
            <a:ext cx="0" cy="47757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503720" y="1550514"/>
                <a:ext cx="270587" cy="2462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de-CH" sz="1600" dirty="0">
                  <a:latin typeface="LM Sans 10" panose="00000500000000000000" pitchFamily="50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720" y="1550514"/>
                <a:ext cx="270587" cy="246221"/>
              </a:xfrm>
              <a:prstGeom prst="rect">
                <a:avLst/>
              </a:prstGeom>
              <a:blipFill>
                <a:blip r:embed="rId7"/>
                <a:stretch>
                  <a:fillRect l="-13636" b="-1219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3661829" y="1790928"/>
            <a:ext cx="235641" cy="18466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200" dirty="0" smtClean="0">
                <a:latin typeface="LM Sans 10" panose="00000500000000000000" pitchFamily="50" charset="0"/>
                <a:cs typeface="Arial" panose="020B0604020202020204" pitchFamily="34" charset="0"/>
              </a:rPr>
              <a:t>CP</a:t>
            </a:r>
            <a:r>
              <a:rPr lang="en-US" sz="1200" baseline="-25000" dirty="0" smtClean="0">
                <a:latin typeface="LM Sans 10" panose="00000500000000000000" pitchFamily="50" charset="0"/>
                <a:cs typeface="Arial" panose="020B0604020202020204" pitchFamily="34" charset="0"/>
              </a:rPr>
              <a:t>s</a:t>
            </a:r>
            <a:endParaRPr lang="de-CH" sz="1200" baseline="-250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94900" y="1812288"/>
            <a:ext cx="283732" cy="18466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de-CH" sz="1200" dirty="0" smtClean="0">
                <a:latin typeface="LM Sans 10" panose="00000500000000000000" pitchFamily="50" charset="0"/>
              </a:rPr>
              <a:t>time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48589" y="1744931"/>
            <a:ext cx="53320" cy="1599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85116" y="1744931"/>
            <a:ext cx="53320" cy="1599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216853" y="1744931"/>
            <a:ext cx="53320" cy="1599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353720" y="1744931"/>
            <a:ext cx="53320" cy="1599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59442" y="1744931"/>
            <a:ext cx="53320" cy="1599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791179" y="1744931"/>
            <a:ext cx="53320" cy="1599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665372" y="1744931"/>
            <a:ext cx="53320" cy="159959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801899" y="1744931"/>
            <a:ext cx="53320" cy="1599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733635" y="1744931"/>
            <a:ext cx="53320" cy="1599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4353597" y="1690640"/>
            <a:ext cx="54505" cy="0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4303294" y="1690641"/>
            <a:ext cx="53320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4403507" y="1690641"/>
            <a:ext cx="53320" cy="0"/>
          </a:xfrm>
          <a:prstGeom prst="straightConnector1">
            <a:avLst/>
          </a:prstGeom>
          <a:ln w="952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4" idx="1"/>
          </p:cNvCxnSpPr>
          <p:nvPr/>
        </p:nvCxnSpPr>
        <p:spPr>
          <a:xfrm flipH="1" flipV="1">
            <a:off x="4353597" y="1690640"/>
            <a:ext cx="122" cy="13427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4" idx="3"/>
          </p:cNvCxnSpPr>
          <p:nvPr/>
        </p:nvCxnSpPr>
        <p:spPr>
          <a:xfrm flipV="1">
            <a:off x="4407039" y="1690640"/>
            <a:ext cx="1063" cy="13427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5870162" y="1744931"/>
            <a:ext cx="53320" cy="15995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3949862" y="1904891"/>
            <a:ext cx="269265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6375087" y="1744931"/>
            <a:ext cx="53320" cy="15995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6306824" y="1744931"/>
            <a:ext cx="53320" cy="15995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921918" y="1696523"/>
            <a:ext cx="384905" cy="18466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LM Sans 10" panose="00000500000000000000" pitchFamily="50" charset="0"/>
              </a:rPr>
              <a:t>…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 flipH="1">
            <a:off x="4403506" y="1696522"/>
            <a:ext cx="385625" cy="18466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LM Sans 10" panose="00000500000000000000" pitchFamily="50" charset="0"/>
              </a:rPr>
              <a:t>…</a:t>
            </a:r>
            <a:endParaRPr lang="de-CH" sz="1200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1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3524590" y="1847859"/>
            <a:ext cx="214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100" dirty="0" smtClean="0">
                <a:latin typeface="LM Sans 10" panose="00000500000000000000" pitchFamily="50" charset="0"/>
                <a:cs typeface="Arial" panose="020B0604020202020204" pitchFamily="34" charset="0"/>
              </a:rPr>
              <a:t>CP</a:t>
            </a:r>
            <a:r>
              <a:rPr lang="en-US" sz="1100" baseline="-25000" dirty="0" smtClean="0">
                <a:latin typeface="LM Sans 10" panose="00000500000000000000" pitchFamily="50" charset="0"/>
                <a:cs typeface="Arial" panose="020B0604020202020204" pitchFamily="34" charset="0"/>
              </a:rPr>
              <a:t>s</a:t>
            </a:r>
            <a:endParaRPr lang="de-CH" sz="1100" baseline="-250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978644" y="1763135"/>
            <a:ext cx="55506" cy="16651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4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3224213" y="2277051"/>
            <a:ext cx="50952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 smtClean="0">
                <a:latin typeface="LM Sans 10" panose="00000500000000000000" pitchFamily="50" charset="0"/>
                <a:cs typeface="Arial" panose="020B0604020202020204" pitchFamily="34" charset="0"/>
              </a:rPr>
              <a:t>Network</a:t>
            </a:r>
            <a:endParaRPr lang="de-CH" sz="1100" baseline="-250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4960004" y="1763135"/>
            <a:ext cx="55506" cy="16651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4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5941365" y="1763135"/>
            <a:ext cx="55506" cy="16651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4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5450685" y="1763135"/>
            <a:ext cx="55506" cy="16651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4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4469324" y="1763135"/>
            <a:ext cx="55506" cy="16651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4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225" name="Straight Connector 224"/>
          <p:cNvCxnSpPr>
            <a:stCxn id="174" idx="3"/>
            <a:endCxn id="156" idx="1"/>
          </p:cNvCxnSpPr>
          <p:nvPr/>
        </p:nvCxnSpPr>
        <p:spPr>
          <a:xfrm>
            <a:off x="5996871" y="1846395"/>
            <a:ext cx="1072" cy="436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stCxn id="171" idx="3"/>
            <a:endCxn id="150" idx="1"/>
          </p:cNvCxnSpPr>
          <p:nvPr/>
        </p:nvCxnSpPr>
        <p:spPr>
          <a:xfrm>
            <a:off x="5015511" y="1846395"/>
            <a:ext cx="2712" cy="436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>
            <a:stCxn id="110" idx="3"/>
            <a:endCxn id="153" idx="1"/>
          </p:cNvCxnSpPr>
          <p:nvPr/>
        </p:nvCxnSpPr>
        <p:spPr>
          <a:xfrm>
            <a:off x="4034150" y="1846395"/>
            <a:ext cx="1" cy="436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519781" y="1426688"/>
            <a:ext cx="2196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100" dirty="0">
                <a:latin typeface="LM Sans 10" panose="00000500000000000000" pitchFamily="50" charset="0"/>
                <a:cs typeface="Arial" panose="020B0604020202020204" pitchFamily="34" charset="0"/>
              </a:rPr>
              <a:t>A</a:t>
            </a:r>
            <a:r>
              <a:rPr lang="en-US" sz="1100" dirty="0" smtClean="0">
                <a:latin typeface="LM Sans 10" panose="00000500000000000000" pitchFamily="50" charset="0"/>
                <a:cs typeface="Arial" panose="020B0604020202020204" pitchFamily="34" charset="0"/>
              </a:rPr>
              <a:t>P</a:t>
            </a:r>
            <a:r>
              <a:rPr lang="en-US" sz="1100" baseline="-25000" dirty="0" smtClean="0">
                <a:latin typeface="LM Sans 10" panose="00000500000000000000" pitchFamily="50" charset="0"/>
                <a:cs typeface="Arial" panose="020B0604020202020204" pitchFamily="34" charset="0"/>
              </a:rPr>
              <a:t>s</a:t>
            </a:r>
            <a:endParaRPr lang="de-CH" sz="1100" baseline="-250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811425" y="1485982"/>
            <a:ext cx="308060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003043" y="1125191"/>
            <a:ext cx="0" cy="360791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223984" y="1763135"/>
            <a:ext cx="55506" cy="16651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4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14664" y="1763135"/>
            <a:ext cx="55506" cy="16651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4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205345" y="1763135"/>
            <a:ext cx="55506" cy="16651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4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696025" y="1763135"/>
            <a:ext cx="55506" cy="16651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4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91" name="Straight Connector 90"/>
          <p:cNvCxnSpPr>
            <a:stCxn id="110" idx="1"/>
            <a:endCxn id="39" idx="1"/>
          </p:cNvCxnSpPr>
          <p:nvPr/>
        </p:nvCxnSpPr>
        <p:spPr>
          <a:xfrm flipH="1" flipV="1">
            <a:off x="3978375" y="1361092"/>
            <a:ext cx="269" cy="485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5964979" y="1125191"/>
            <a:ext cx="0" cy="360791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4982782" y="1125191"/>
            <a:ext cx="0" cy="360791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4927709" y="1263956"/>
            <a:ext cx="0" cy="2220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4863457" y="1263956"/>
            <a:ext cx="0" cy="2220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4843264" y="1263956"/>
            <a:ext cx="0" cy="222025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39" idx="3"/>
            <a:endCxn id="68" idx="0"/>
          </p:cNvCxnSpPr>
          <p:nvPr/>
        </p:nvCxnSpPr>
        <p:spPr>
          <a:xfrm>
            <a:off x="4013620" y="1361092"/>
            <a:ext cx="238117" cy="402043"/>
          </a:xfrm>
          <a:prstGeom prst="curvedConnector2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Rectangle 38"/>
          <p:cNvSpPr/>
          <p:nvPr/>
        </p:nvSpPr>
        <p:spPr>
          <a:xfrm>
            <a:off x="3978375" y="1254320"/>
            <a:ext cx="35246" cy="2135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de-CH">
              <a:latin typeface="LM Sans 10" panose="00000500000000000000" pitchFamily="50" charset="0"/>
            </a:endParaRPr>
          </a:p>
        </p:txBody>
      </p:sp>
      <p:cxnSp>
        <p:nvCxnSpPr>
          <p:cNvPr id="155" name="Curved Connector 154"/>
          <p:cNvCxnSpPr>
            <a:stCxn id="182" idx="3"/>
            <a:endCxn id="171" idx="0"/>
          </p:cNvCxnSpPr>
          <p:nvPr/>
        </p:nvCxnSpPr>
        <p:spPr>
          <a:xfrm flipH="1">
            <a:off x="4987758" y="1361092"/>
            <a:ext cx="7490" cy="402043"/>
          </a:xfrm>
          <a:prstGeom prst="curvedConnector4">
            <a:avLst>
              <a:gd name="adj1" fmla="val -2352820"/>
              <a:gd name="adj2" fmla="val 65532"/>
            </a:avLst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2" name="Rectangle 181"/>
          <p:cNvSpPr/>
          <p:nvPr/>
        </p:nvSpPr>
        <p:spPr>
          <a:xfrm>
            <a:off x="4960002" y="1254320"/>
            <a:ext cx="35246" cy="2135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de-CH">
              <a:latin typeface="LM Sans 10" panose="00000500000000000000" pitchFamily="50" charset="0"/>
            </a:endParaRPr>
          </a:p>
        </p:txBody>
      </p:sp>
      <p:cxnSp>
        <p:nvCxnSpPr>
          <p:cNvPr id="185" name="Straight Connector 184"/>
          <p:cNvCxnSpPr>
            <a:stCxn id="171" idx="1"/>
            <a:endCxn id="182" idx="1"/>
          </p:cNvCxnSpPr>
          <p:nvPr/>
        </p:nvCxnSpPr>
        <p:spPr>
          <a:xfrm flipH="1" flipV="1">
            <a:off x="4960002" y="1361092"/>
            <a:ext cx="2" cy="485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urved Connector 189"/>
          <p:cNvCxnSpPr>
            <a:stCxn id="193" idx="3"/>
            <a:endCxn id="96" idx="0"/>
          </p:cNvCxnSpPr>
          <p:nvPr/>
        </p:nvCxnSpPr>
        <p:spPr>
          <a:xfrm>
            <a:off x="5976611" y="1361092"/>
            <a:ext cx="237848" cy="402043"/>
          </a:xfrm>
          <a:prstGeom prst="curvedConnector2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3" name="Rectangle 192"/>
          <p:cNvSpPr/>
          <p:nvPr/>
        </p:nvSpPr>
        <p:spPr>
          <a:xfrm>
            <a:off x="5941365" y="1254320"/>
            <a:ext cx="35246" cy="2135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de-CH">
              <a:latin typeface="LM Sans 10" panose="00000500000000000000" pitchFamily="50" charset="0"/>
            </a:endParaRPr>
          </a:p>
        </p:txBody>
      </p:sp>
      <p:cxnSp>
        <p:nvCxnSpPr>
          <p:cNvPr id="194" name="Straight Connector 193"/>
          <p:cNvCxnSpPr>
            <a:stCxn id="174" idx="1"/>
            <a:endCxn id="193" idx="1"/>
          </p:cNvCxnSpPr>
          <p:nvPr/>
        </p:nvCxnSpPr>
        <p:spPr>
          <a:xfrm flipV="1">
            <a:off x="5941365" y="1361092"/>
            <a:ext cx="0" cy="4853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26816" y="2144624"/>
            <a:ext cx="638322" cy="222025"/>
          </a:xfrm>
          <a:prstGeom prst="rect">
            <a:avLst/>
          </a:prstGeom>
          <a:solidFill>
            <a:srgbClr val="FF9933"/>
          </a:solidFill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154" name="Straight Arrow Connector 153"/>
          <p:cNvCxnSpPr/>
          <p:nvPr/>
        </p:nvCxnSpPr>
        <p:spPr>
          <a:xfrm>
            <a:off x="4026817" y="2005858"/>
            <a:ext cx="0" cy="360791"/>
          </a:xfrm>
          <a:prstGeom prst="straightConnector1">
            <a:avLst/>
          </a:prstGeom>
          <a:ln w="9525">
            <a:solidFill>
              <a:srgbClr val="FF9933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4034151" y="2200130"/>
            <a:ext cx="138766" cy="166519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>
                <a:latin typeface="LM Sans 10" panose="00000500000000000000" pitchFamily="50" charset="0"/>
                <a:cs typeface="Arial" panose="020B0604020202020204" pitchFamily="34" charset="0"/>
              </a:rPr>
              <a:t>1</a:t>
            </a:r>
            <a:endParaRPr lang="de-CH" sz="1200" b="1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525376" y="2200130"/>
            <a:ext cx="138766" cy="166519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LM Sans 10" panose="00000500000000000000" pitchFamily="50" charset="0"/>
                <a:cs typeface="Arial" panose="020B0604020202020204" pitchFamily="34" charset="0"/>
              </a:rPr>
              <a:t>2</a:t>
            </a:r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cxnSp>
        <p:nvCxnSpPr>
          <p:cNvPr id="158" name="Straight Arrow Connector 157"/>
          <p:cNvCxnSpPr>
            <a:stCxn id="95" idx="3"/>
          </p:cNvCxnSpPr>
          <p:nvPr/>
        </p:nvCxnSpPr>
        <p:spPr>
          <a:xfrm>
            <a:off x="4664142" y="2283390"/>
            <a:ext cx="997" cy="83259"/>
          </a:xfrm>
          <a:prstGeom prst="straightConnector1">
            <a:avLst/>
          </a:prstGeom>
          <a:ln w="9525" cap="sq">
            <a:solidFill>
              <a:srgbClr val="FF99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127" idx="1"/>
            <a:endCxn id="206" idx="1"/>
          </p:cNvCxnSpPr>
          <p:nvPr/>
        </p:nvCxnSpPr>
        <p:spPr>
          <a:xfrm>
            <a:off x="5008459" y="2255637"/>
            <a:ext cx="0" cy="19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5008459" y="2144624"/>
            <a:ext cx="638322" cy="222025"/>
          </a:xfrm>
          <a:prstGeom prst="rect">
            <a:avLst/>
          </a:prstGeom>
          <a:solidFill>
            <a:srgbClr val="FF9933"/>
          </a:solidFill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5008460" y="2005858"/>
            <a:ext cx="0" cy="360791"/>
          </a:xfrm>
          <a:prstGeom prst="straightConnector1">
            <a:avLst/>
          </a:prstGeom>
          <a:ln w="9525">
            <a:solidFill>
              <a:srgbClr val="FF9933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5018223" y="2200130"/>
            <a:ext cx="138766" cy="166519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latin typeface="LM Sans 10" panose="00000500000000000000" pitchFamily="50" charset="0"/>
                <a:cs typeface="Arial" panose="020B0604020202020204" pitchFamily="34" charset="0"/>
              </a:rPr>
              <a:t>3</a:t>
            </a:r>
            <a:endParaRPr lang="de-CH" sz="1200" b="1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507691" y="2200130"/>
            <a:ext cx="138766" cy="166519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LM Sans 10" panose="00000500000000000000" pitchFamily="50" charset="0"/>
                <a:cs typeface="Arial" panose="020B0604020202020204" pitchFamily="34" charset="0"/>
              </a:rPr>
              <a:t>4</a:t>
            </a:r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cxnSp>
        <p:nvCxnSpPr>
          <p:cNvPr id="130" name="Straight Arrow Connector 129"/>
          <p:cNvCxnSpPr>
            <a:stCxn id="97" idx="3"/>
          </p:cNvCxnSpPr>
          <p:nvPr/>
        </p:nvCxnSpPr>
        <p:spPr>
          <a:xfrm>
            <a:off x="5646457" y="2283390"/>
            <a:ext cx="325" cy="83259"/>
          </a:xfrm>
          <a:prstGeom prst="straightConnector1">
            <a:avLst/>
          </a:prstGeom>
          <a:ln w="9525" cap="sq">
            <a:solidFill>
              <a:srgbClr val="FF99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>
            <a:stCxn id="133" idx="1"/>
          </p:cNvCxnSpPr>
          <p:nvPr/>
        </p:nvCxnSpPr>
        <p:spPr>
          <a:xfrm>
            <a:off x="5990103" y="2255637"/>
            <a:ext cx="0" cy="19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5990103" y="2144624"/>
            <a:ext cx="638322" cy="222025"/>
          </a:xfrm>
          <a:prstGeom prst="rect">
            <a:avLst/>
          </a:prstGeom>
          <a:solidFill>
            <a:srgbClr val="FF9933"/>
          </a:solidFill>
          <a:ln w="9525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5990103" y="2005858"/>
            <a:ext cx="0" cy="360791"/>
          </a:xfrm>
          <a:prstGeom prst="straightConnector1">
            <a:avLst/>
          </a:prstGeom>
          <a:ln w="9525">
            <a:solidFill>
              <a:srgbClr val="FF9933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133" idx="3"/>
            <a:endCxn id="219" idx="3"/>
          </p:cNvCxnSpPr>
          <p:nvPr/>
        </p:nvCxnSpPr>
        <p:spPr>
          <a:xfrm flipH="1">
            <a:off x="6627547" y="2255637"/>
            <a:ext cx="878" cy="190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5997944" y="2200130"/>
            <a:ext cx="138766" cy="166519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LM Sans 10" panose="00000500000000000000" pitchFamily="50" charset="0"/>
                <a:cs typeface="Arial" panose="020B0604020202020204" pitchFamily="34" charset="0"/>
              </a:rPr>
              <a:t>5</a:t>
            </a:r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6490779" y="2200130"/>
            <a:ext cx="138766" cy="166519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b="1" dirty="0">
                <a:latin typeface="LM Sans 10" panose="00000500000000000000" pitchFamily="50" charset="0"/>
                <a:cs typeface="Arial" panose="020B0604020202020204" pitchFamily="34" charset="0"/>
              </a:rPr>
              <a:t>6</a:t>
            </a:r>
            <a:endParaRPr lang="de-CH" sz="1200" b="1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cxnSp>
        <p:nvCxnSpPr>
          <p:cNvPr id="135" name="Straight Arrow Connector 134"/>
          <p:cNvCxnSpPr>
            <a:stCxn id="125" idx="3"/>
          </p:cNvCxnSpPr>
          <p:nvPr/>
        </p:nvCxnSpPr>
        <p:spPr>
          <a:xfrm flipH="1">
            <a:off x="6628425" y="2283390"/>
            <a:ext cx="1119" cy="83259"/>
          </a:xfrm>
          <a:prstGeom prst="straightConnector1">
            <a:avLst/>
          </a:prstGeom>
          <a:ln w="9525" cap="sq">
            <a:solidFill>
              <a:srgbClr val="FF9933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4118466" y="1125191"/>
            <a:ext cx="11221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200" b="1" dirty="0" smtClean="0">
                <a:latin typeface="LM Sans 10" panose="00000500000000000000" pitchFamily="50" charset="0"/>
                <a:cs typeface="Arial" panose="020B0604020202020204" pitchFamily="34" charset="0"/>
              </a:rPr>
              <a:t>A</a:t>
            </a:r>
            <a:endParaRPr lang="de-CH" sz="1200" b="1" baseline="-250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098204" y="1125191"/>
            <a:ext cx="11221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200" b="1" dirty="0" smtClean="0">
                <a:latin typeface="LM Sans 10" panose="00000500000000000000" pitchFamily="50" charset="0"/>
                <a:cs typeface="Arial" panose="020B0604020202020204" pitchFamily="34" charset="0"/>
              </a:rPr>
              <a:t>B</a:t>
            </a:r>
            <a:endParaRPr lang="de-CH" sz="1200" b="1" baseline="-250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Rectangle 205"/>
              <p:cNvSpPr/>
              <p:nvPr/>
            </p:nvSpPr>
            <p:spPr>
              <a:xfrm>
                <a:off x="5008459" y="2175819"/>
                <a:ext cx="980782" cy="539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CH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06" name="Rectangle 2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459" y="2175819"/>
                <a:ext cx="980782" cy="539991"/>
              </a:xfrm>
              <a:prstGeom prst="rect">
                <a:avLst/>
              </a:prstGeom>
              <a:blipFill>
                <a:blip r:embed="rId2"/>
                <a:stretch>
                  <a:fillRect b="-674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0" name="Straight Arrow Connector 209"/>
          <p:cNvCxnSpPr>
            <a:stCxn id="206" idx="3"/>
            <a:endCxn id="206" idx="1"/>
          </p:cNvCxnSpPr>
          <p:nvPr/>
        </p:nvCxnSpPr>
        <p:spPr>
          <a:xfrm flipH="1">
            <a:off x="5008459" y="2445815"/>
            <a:ext cx="98078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/>
              <p:cNvSpPr/>
              <p:nvPr/>
            </p:nvSpPr>
            <p:spPr>
              <a:xfrm>
                <a:off x="5989242" y="2175819"/>
                <a:ext cx="638305" cy="53999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CH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19" name="Rectangle 2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242" y="2175819"/>
                <a:ext cx="638305" cy="539990"/>
              </a:xfrm>
              <a:prstGeom prst="rect">
                <a:avLst/>
              </a:prstGeom>
              <a:blipFill>
                <a:blip r:embed="rId3"/>
                <a:stretch>
                  <a:fillRect b="-6742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0" name="Straight Arrow Connector 219"/>
          <p:cNvCxnSpPr>
            <a:stCxn id="219" idx="3"/>
            <a:endCxn id="219" idx="1"/>
          </p:cNvCxnSpPr>
          <p:nvPr/>
        </p:nvCxnSpPr>
        <p:spPr>
          <a:xfrm flipH="1">
            <a:off x="5989242" y="2445814"/>
            <a:ext cx="63830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/>
          <p:cNvSpPr txBox="1"/>
          <p:nvPr/>
        </p:nvSpPr>
        <p:spPr>
          <a:xfrm>
            <a:off x="6953101" y="2261662"/>
            <a:ext cx="3108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0" dirty="0" smtClean="0">
                <a:latin typeface="LM Sans 10" panose="00000500000000000000" pitchFamily="2" charset="0"/>
              </a:rPr>
              <a:t>time</a:t>
            </a:r>
            <a:endParaRPr lang="de-CH" sz="1200" dirty="0"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003043" y="799825"/>
                <a:ext cx="979739" cy="539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CH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43" y="799825"/>
                <a:ext cx="979739" cy="5399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/>
          <p:cNvCxnSpPr>
            <a:stCxn id="83" idx="3"/>
          </p:cNvCxnSpPr>
          <p:nvPr/>
        </p:nvCxnSpPr>
        <p:spPr>
          <a:xfrm flipH="1">
            <a:off x="4003043" y="1069821"/>
            <a:ext cx="97973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204" idx="1"/>
          </p:cNvCxnSpPr>
          <p:nvPr/>
        </p:nvCxnSpPr>
        <p:spPr>
          <a:xfrm flipH="1" flipV="1">
            <a:off x="4003043" y="1069821"/>
            <a:ext cx="115423" cy="14770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205" idx="1"/>
          </p:cNvCxnSpPr>
          <p:nvPr/>
        </p:nvCxnSpPr>
        <p:spPr>
          <a:xfrm flipH="1" flipV="1">
            <a:off x="4982782" y="1069821"/>
            <a:ext cx="115422" cy="14770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186705" y="1763135"/>
            <a:ext cx="55506" cy="16651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4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432045" y="1763135"/>
            <a:ext cx="55506" cy="166519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CH" sz="14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159" name="Curved Connector 158"/>
          <p:cNvCxnSpPr>
            <a:stCxn id="68" idx="2"/>
            <a:endCxn id="150" idx="0"/>
          </p:cNvCxnSpPr>
          <p:nvPr/>
        </p:nvCxnSpPr>
        <p:spPr>
          <a:xfrm rot="16200000" flipH="1">
            <a:off x="4534433" y="1646958"/>
            <a:ext cx="270476" cy="835869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2" name="Curved Connector 161"/>
          <p:cNvCxnSpPr>
            <a:stCxn id="171" idx="2"/>
            <a:endCxn id="125" idx="0"/>
          </p:cNvCxnSpPr>
          <p:nvPr/>
        </p:nvCxnSpPr>
        <p:spPr>
          <a:xfrm rot="16200000" flipH="1">
            <a:off x="5638722" y="1278690"/>
            <a:ext cx="270476" cy="1572404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3811425" y="1929654"/>
            <a:ext cx="308060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3803118" y="2366649"/>
            <a:ext cx="308060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3446920" y="3853396"/>
                <a:ext cx="156153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>
                    <a:latin typeface="LM Sans 10" panose="00000500000000000000" pitchFamily="50" charset="0"/>
                    <a:cs typeface="Arial" panose="020B0604020202020204" pitchFamily="34" charset="0"/>
                  </a:rPr>
                  <a:t>’s packets deadline</a:t>
                </a:r>
                <a:endParaRPr lang="de-CH" sz="1200" dirty="0">
                  <a:latin typeface="LM Sans 10" panose="00000500000000000000" pitchFamily="50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920" y="3853396"/>
                <a:ext cx="1561539" cy="184666"/>
              </a:xfrm>
              <a:prstGeom prst="rect">
                <a:avLst/>
              </a:prstGeom>
              <a:blipFill>
                <a:blip r:embed="rId5"/>
                <a:stretch>
                  <a:fillRect l="-3502" t="-26667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3" name="Straight Arrow Connector 222"/>
          <p:cNvCxnSpPr/>
          <p:nvPr/>
        </p:nvCxnSpPr>
        <p:spPr>
          <a:xfrm flipV="1">
            <a:off x="3277553" y="3797461"/>
            <a:ext cx="2071" cy="222025"/>
          </a:xfrm>
          <a:prstGeom prst="straightConnector1">
            <a:avLst/>
          </a:prstGeom>
          <a:ln w="9525">
            <a:solidFill>
              <a:srgbClr val="FF9933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3446920" y="3201352"/>
            <a:ext cx="181393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latin typeface="LM Sans 10" panose="00000500000000000000" pitchFamily="50" charset="0"/>
                <a:cs typeface="Arial" panose="020B0604020202020204" pitchFamily="34" charset="0"/>
              </a:rPr>
              <a:t>Other packets in Bolt queue</a:t>
            </a:r>
            <a:endParaRPr lang="de-CH" sz="12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cxnSp>
        <p:nvCxnSpPr>
          <p:cNvPr id="224" name="Straight Arrow Connector 223"/>
          <p:cNvCxnSpPr/>
          <p:nvPr/>
        </p:nvCxnSpPr>
        <p:spPr>
          <a:xfrm>
            <a:off x="3277553" y="3145417"/>
            <a:ext cx="0" cy="222025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>
            <a:off x="3277553" y="3471439"/>
            <a:ext cx="0" cy="222025"/>
          </a:xfrm>
          <a:prstGeom prst="straightConnector1">
            <a:avLst/>
          </a:prstGeom>
          <a:ln w="9525">
            <a:solidFill>
              <a:srgbClr val="FF9933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3446920" y="3527374"/>
                <a:ext cx="205927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 smtClean="0">
                    <a:latin typeface="LM Sans 10" panose="00000500000000000000" pitchFamily="50" charset="0"/>
                    <a:cs typeface="Arial" panose="020B0604020202020204" pitchFamily="34" charset="0"/>
                  </a:rPr>
                  <a:t>Expected arrival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>
                    <a:latin typeface="LM Sans 10" panose="00000500000000000000" pitchFamily="50" charset="0"/>
                    <a:cs typeface="Arial" panose="020B0604020202020204" pitchFamily="34" charset="0"/>
                  </a:rPr>
                  <a:t>’s packets</a:t>
                </a:r>
                <a:endParaRPr lang="de-CH" sz="1200" dirty="0">
                  <a:latin typeface="LM Sans 10" panose="00000500000000000000" pitchFamily="50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920" y="3527374"/>
                <a:ext cx="2059271" cy="184666"/>
              </a:xfrm>
              <a:prstGeom prst="rect">
                <a:avLst/>
              </a:prstGeom>
              <a:blipFill>
                <a:blip r:embed="rId6"/>
                <a:stretch>
                  <a:fillRect l="-4438" t="-26667" r="-207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3446920" y="2875330"/>
                <a:ext cx="17584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dirty="0" smtClean="0">
                    <a:latin typeface="LM Sans 10" panose="00000500000000000000" pitchFamily="50" charset="0"/>
                    <a:cs typeface="Arial" panose="020B0604020202020204" pitchFamily="34" charset="0"/>
                  </a:rPr>
                  <a:t>’s packets in Bolt queue</a:t>
                </a:r>
                <a:endParaRPr lang="de-CH" sz="1200" dirty="0">
                  <a:latin typeface="LM Sans 10" panose="00000500000000000000" pitchFamily="50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920" y="2875330"/>
                <a:ext cx="1758425" cy="184666"/>
              </a:xfrm>
              <a:prstGeom prst="rect">
                <a:avLst/>
              </a:prstGeom>
              <a:blipFill>
                <a:blip r:embed="rId7"/>
                <a:stretch>
                  <a:fillRect l="-3114" t="-26667" r="-34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Straight Arrow Connector 143"/>
          <p:cNvCxnSpPr/>
          <p:nvPr/>
        </p:nvCxnSpPr>
        <p:spPr>
          <a:xfrm>
            <a:off x="3277553" y="2819395"/>
            <a:ext cx="0" cy="222025"/>
          </a:xfrm>
          <a:prstGeom prst="straightConnector1">
            <a:avLst/>
          </a:prstGeom>
          <a:ln w="952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49512" y="2875330"/>
            <a:ext cx="1514454" cy="1144156"/>
            <a:chOff x="5749512" y="2875330"/>
            <a:chExt cx="1514454" cy="1144156"/>
          </a:xfrm>
        </p:grpSpPr>
        <p:grpSp>
          <p:nvGrpSpPr>
            <p:cNvPr id="15" name="Group 14"/>
            <p:cNvGrpSpPr/>
            <p:nvPr/>
          </p:nvGrpSpPr>
          <p:grpSpPr>
            <a:xfrm>
              <a:off x="5751584" y="2875330"/>
              <a:ext cx="1439791" cy="184666"/>
              <a:chOff x="5751584" y="2854440"/>
              <a:chExt cx="1439791" cy="184666"/>
            </a:xfrm>
          </p:grpSpPr>
          <p:sp>
            <p:nvSpPr>
              <p:cNvPr id="227" name="Rectangle 226"/>
              <p:cNvSpPr/>
              <p:nvPr/>
            </p:nvSpPr>
            <p:spPr>
              <a:xfrm>
                <a:off x="5751584" y="2863514"/>
                <a:ext cx="75274" cy="166519"/>
              </a:xfrm>
              <a:prstGeom prst="rect">
                <a:avLst/>
              </a:prstGeom>
              <a:solidFill>
                <a:srgbClr val="AA44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CH" sz="1200">
                  <a:latin typeface="LM Sans 10" panose="00000500000000000000" pitchFamily="50" charset="0"/>
                </a:endParaRPr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5984314" y="2854440"/>
                <a:ext cx="120706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flush</a:t>
                </a:r>
                <a:r>
                  <a:rPr lang="en-US" sz="1200" dirty="0" smtClean="0">
                    <a:latin typeface="LM Sans 10" panose="00000500000000000000" pitchFamily="50" charset="0"/>
                    <a:cs typeface="Arial" panose="020B0604020202020204" pitchFamily="34" charset="0"/>
                  </a:rPr>
                  <a:t> operation</a:t>
                </a:r>
                <a:endParaRPr lang="de-CH" sz="1200" dirty="0">
                  <a:latin typeface="LM Sans 10" panose="00000500000000000000" pitchFamily="50" charset="0"/>
                  <a:cs typeface="Arial" panose="020B060402020202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/>
                <p:cNvSpPr txBox="1"/>
                <p:nvPr/>
              </p:nvSpPr>
              <p:spPr>
                <a:xfrm>
                  <a:off x="5751584" y="3203878"/>
                  <a:ext cx="1345009" cy="8156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300"/>
                    </a:spcAft>
                    <a:tabLst>
                      <a:tab pos="361950" algn="l"/>
                    </a:tabLst>
                  </a:pPr>
                  <a:r>
                    <a:rPr lang="de-CH" sz="1200" dirty="0">
                      <a:latin typeface="LM Sans 10" panose="00000500000000000000" pitchFamily="50" charset="0"/>
                      <a:cs typeface="Arial" panose="020B0604020202020204" pitchFamily="34" charset="0"/>
                    </a:rPr>
                    <a:t/>
                  </a:r>
                  <a:br>
                    <a:rPr lang="de-CH" sz="1200" dirty="0">
                      <a:latin typeface="LM Sans 10" panose="00000500000000000000" pitchFamily="50" charset="0"/>
                      <a:cs typeface="Arial" panose="020B0604020202020204" pitchFamily="34" charset="0"/>
                    </a:rPr>
                  </a:br>
                  <a:r>
                    <a:rPr lang="de-CH" sz="1200" dirty="0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	</a:t>
                  </a:r>
                  <a:r>
                    <a:rPr lang="de-CH" sz="1200" dirty="0" err="1">
                      <a:latin typeface="LM Sans 10" panose="00000500000000000000" pitchFamily="50" charset="0"/>
                      <a:cs typeface="Arial" panose="020B0604020202020204" pitchFamily="34" charset="0"/>
                    </a:rPr>
                    <a:t>w</a:t>
                  </a:r>
                  <a:r>
                    <a:rPr lang="de-CH" sz="1200" dirty="0" err="1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ith</a:t>
                  </a:r>
                  <a:endParaRPr lang="de-CH" sz="1200" dirty="0" smtClean="0">
                    <a:latin typeface="LM Sans 10" panose="00000500000000000000" pitchFamily="50" charset="0"/>
                    <a:cs typeface="Arial" panose="020B0604020202020204" pitchFamily="34" charset="0"/>
                  </a:endParaRPr>
                </a:p>
                <a:p>
                  <a:pPr>
                    <a:spcAft>
                      <a:spcPts val="300"/>
                    </a:spcAft>
                    <a:tabLst>
                      <a:tab pos="361950" algn="l"/>
                    </a:tabLst>
                  </a:pPr>
                  <a:r>
                    <a:rPr lang="de-CH" sz="1200" dirty="0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	</a:t>
                  </a:r>
                  <a:r>
                    <a:rPr lang="de-CH" sz="1200" dirty="0" err="1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without</a:t>
                  </a:r>
                  <a:r>
                    <a:rPr lang="de-CH" sz="1200" dirty="0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 </a:t>
                  </a:r>
                </a:p>
                <a:p>
                  <a:pPr>
                    <a:spcAft>
                      <a:spcPts val="300"/>
                    </a:spcAft>
                    <a:tabLst>
                      <a:tab pos="361950" algn="l"/>
                    </a:tabLst>
                  </a:pPr>
                  <a:r>
                    <a:rPr lang="de-CH" sz="1200" dirty="0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a </a:t>
                  </a:r>
                  <a:r>
                    <a:rPr lang="de-CH" sz="1200" dirty="0" err="1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slot</a:t>
                  </a:r>
                  <a:r>
                    <a:rPr lang="de-CH" sz="1200" dirty="0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 </a:t>
                  </a:r>
                  <a:r>
                    <a:rPr lang="de-CH" sz="1200" dirty="0" err="1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allocated</a:t>
                  </a:r>
                  <a:r>
                    <a:rPr lang="de-CH" sz="1200" dirty="0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 </a:t>
                  </a:r>
                  <a:r>
                    <a:rPr lang="de-CH" sz="1200" dirty="0" err="1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to</a:t>
                  </a:r>
                  <a:r>
                    <a:rPr lang="de-CH" sz="1200" dirty="0" smtClean="0">
                      <a:latin typeface="LM Sans 10" panose="00000500000000000000" pitchFamily="50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1200" dirty="0" smtClean="0">
                    <a:latin typeface="LM Sans 10" panose="00000500000000000000" pitchFamily="50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1584" y="3203878"/>
                  <a:ext cx="1345009" cy="815608"/>
                </a:xfrm>
                <a:prstGeom prst="rect">
                  <a:avLst/>
                </a:prstGeom>
                <a:blipFill>
                  <a:blip r:embed="rId8"/>
                  <a:stretch>
                    <a:fillRect l="-7273" r="-909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Rectangle 127"/>
            <p:cNvSpPr/>
            <p:nvPr/>
          </p:nvSpPr>
          <p:spPr>
            <a:xfrm>
              <a:off x="5751584" y="3393132"/>
              <a:ext cx="138766" cy="166519"/>
            </a:xfrm>
            <a:prstGeom prst="rect">
              <a:avLst/>
            </a:prstGeom>
            <a:solidFill>
              <a:srgbClr val="1D76B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latin typeface="LM Sans 10" panose="00000500000000000000" pitchFamily="50" charset="0"/>
                  <a:cs typeface="Arial" panose="020B0604020202020204" pitchFamily="34" charset="0"/>
                </a:rPr>
                <a:t>k</a:t>
              </a:r>
              <a:endParaRPr lang="de-CH" sz="1200" b="1" dirty="0">
                <a:latin typeface="LM Sans 10" panose="00000500000000000000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751584" y="3621854"/>
              <a:ext cx="138766" cy="166519"/>
            </a:xfrm>
            <a:prstGeom prst="rect">
              <a:avLst/>
            </a:prstGeom>
            <a:solidFill>
              <a:srgbClr val="CDE0D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LM Sans 10" panose="00000500000000000000" pitchFamily="50" charset="0"/>
                  <a:cs typeface="Arial" panose="020B0604020202020204" pitchFamily="34" charset="0"/>
                </a:rPr>
                <a:t>k</a:t>
              </a:r>
              <a:endParaRPr lang="de-CH" sz="1200" b="1" dirty="0">
                <a:solidFill>
                  <a:schemeClr val="tx1"/>
                </a:solidFill>
                <a:latin typeface="LM Sans 10" panose="00000500000000000000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9512" y="3185759"/>
              <a:ext cx="1514454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latin typeface="LM Sans 10" panose="00000500000000000000" pitchFamily="50" charset="0"/>
                  <a:cs typeface="Arial" panose="020B0604020202020204" pitchFamily="34" charset="0"/>
                </a:rPr>
                <a:t>Communication </a:t>
              </a:r>
              <a:r>
                <a:rPr lang="en-US" sz="1200" dirty="0" smtClean="0">
                  <a:latin typeface="LM Sans 10" panose="00000500000000000000" pitchFamily="50" charset="0"/>
                  <a:cs typeface="Arial" panose="020B0604020202020204" pitchFamily="34" charset="0"/>
                </a:rPr>
                <a:t>rounds</a:t>
              </a:r>
              <a:endParaRPr lang="de-CH" sz="1200" dirty="0">
                <a:latin typeface="LM Sans 10" panose="00000500000000000000" pitchFamily="50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20089" y="3496341"/>
              <a:ext cx="276504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300"/>
                </a:spcAft>
                <a:tabLst>
                  <a:tab pos="361950" algn="l"/>
                </a:tabLst>
              </a:pPr>
              <a:r>
                <a:rPr lang="en-US" sz="1200" dirty="0" smtClean="0">
                  <a:latin typeface="LM Sans 10" panose="00000500000000000000" pitchFamily="50" charset="0"/>
                  <a:cs typeface="Arial" panose="020B0604020202020204" pitchFamily="34" charset="0"/>
                </a:rPr>
                <a:t>and</a:t>
              </a:r>
              <a:endParaRPr lang="de-CH" sz="1200" dirty="0">
                <a:latin typeface="LM Sans 10" panose="00000500000000000000" pitchFamily="50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6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Box 430"/>
          <p:cNvSpPr txBox="1"/>
          <p:nvPr/>
        </p:nvSpPr>
        <p:spPr>
          <a:xfrm>
            <a:off x="4261656" y="1119245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LM Sans 10" panose="00000500000000000000" pitchFamily="50" charset="0"/>
              </a:rPr>
              <a:t>…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421085" y="171738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LM Sans 10" panose="00000500000000000000" pitchFamily="50" charset="0"/>
                <a:cs typeface="Arial" panose="020B0604020202020204" pitchFamily="34" charset="0"/>
              </a:rPr>
              <a:t>CP</a:t>
            </a:r>
            <a:r>
              <a:rPr lang="en-US" sz="1200" baseline="-25000" dirty="0" smtClean="0">
                <a:latin typeface="LM Sans 10" panose="00000500000000000000" pitchFamily="50" charset="0"/>
                <a:cs typeface="Arial" panose="020B0604020202020204" pitchFamily="34" charset="0"/>
              </a:rPr>
              <a:t>s</a:t>
            </a:r>
            <a:endParaRPr lang="de-CH" sz="1200" baseline="-250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cxnSp>
        <p:nvCxnSpPr>
          <p:cNvPr id="189" name="Straight Connector 188"/>
          <p:cNvCxnSpPr>
            <a:stCxn id="93" idx="1"/>
            <a:endCxn id="112" idx="1"/>
          </p:cNvCxnSpPr>
          <p:nvPr/>
        </p:nvCxnSpPr>
        <p:spPr>
          <a:xfrm flipH="1">
            <a:off x="4510429" y="1757089"/>
            <a:ext cx="1" cy="545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416191" y="1251161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M Sans 10" panose="00000500000000000000" pitchFamily="50" charset="0"/>
                <a:cs typeface="Arial" panose="020B0604020202020204" pitchFamily="34" charset="0"/>
              </a:rPr>
              <a:t>A</a:t>
            </a:r>
            <a:r>
              <a:rPr lang="en-US" sz="1200" dirty="0" smtClean="0">
                <a:latin typeface="LM Sans 10" panose="00000500000000000000" pitchFamily="50" charset="0"/>
                <a:cs typeface="Arial" panose="020B0604020202020204" pitchFamily="34" charset="0"/>
              </a:rPr>
              <a:t>P</a:t>
            </a:r>
            <a:r>
              <a:rPr lang="en-US" sz="1200" baseline="-25000" dirty="0" smtClean="0">
                <a:latin typeface="LM Sans 10" panose="00000500000000000000" pitchFamily="50" charset="0"/>
                <a:cs typeface="Arial" panose="020B0604020202020204" pitchFamily="34" charset="0"/>
              </a:rPr>
              <a:t>s</a:t>
            </a:r>
            <a:endParaRPr lang="de-CH" sz="1200" baseline="-250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7450340" y="1691981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 smtClean="0">
                <a:latin typeface="LM Sans 10" panose="00000500000000000000" pitchFamily="50" charset="0"/>
              </a:rPr>
              <a:t>time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510669" y="1953754"/>
            <a:ext cx="892910" cy="426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84" name="Straight Arrow Connector 83"/>
          <p:cNvCxnSpPr>
            <a:stCxn id="83" idx="3"/>
            <a:endCxn id="83" idx="1"/>
          </p:cNvCxnSpPr>
          <p:nvPr/>
        </p:nvCxnSpPr>
        <p:spPr>
          <a:xfrm flipH="1">
            <a:off x="4510669" y="2166847"/>
            <a:ext cx="89291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510430" y="1663635"/>
            <a:ext cx="62302" cy="186907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669957" y="1663635"/>
            <a:ext cx="62302" cy="186907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590193" y="1663635"/>
            <a:ext cx="62302" cy="186907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750117" y="1663635"/>
            <a:ext cx="62302" cy="186907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341036" y="1663635"/>
            <a:ext cx="62302" cy="186907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5261273" y="1663635"/>
            <a:ext cx="62302" cy="186907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282736" y="1663635"/>
            <a:ext cx="62302" cy="186907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442263" y="1663635"/>
            <a:ext cx="62302" cy="186907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6362500" y="1663635"/>
            <a:ext cx="62302" cy="186907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4510429" y="1999422"/>
                <a:ext cx="1772306" cy="60610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de-CH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429" y="1999422"/>
                <a:ext cx="1772306" cy="606106"/>
              </a:xfrm>
              <a:prstGeom prst="rect">
                <a:avLst/>
              </a:prstGeom>
              <a:blipFill>
                <a:blip r:embed="rId2"/>
                <a:stretch>
                  <a:fillRect b="-202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/>
          <p:cNvCxnSpPr>
            <a:stCxn id="112" idx="3"/>
            <a:endCxn id="112" idx="1"/>
          </p:cNvCxnSpPr>
          <p:nvPr/>
        </p:nvCxnSpPr>
        <p:spPr>
          <a:xfrm flipH="1">
            <a:off x="4510429" y="2302476"/>
            <a:ext cx="177230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389" idx="3"/>
            <a:endCxn id="104" idx="1"/>
          </p:cNvCxnSpPr>
          <p:nvPr/>
        </p:nvCxnSpPr>
        <p:spPr>
          <a:xfrm>
            <a:off x="6282736" y="1292512"/>
            <a:ext cx="0" cy="464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>
          <a:xfrm>
            <a:off x="4311277" y="1438832"/>
            <a:ext cx="63688" cy="3227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20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/>
              <p:cNvSpPr txBox="1"/>
              <p:nvPr/>
            </p:nvSpPr>
            <p:spPr>
              <a:xfrm>
                <a:off x="4872748" y="1479007"/>
                <a:ext cx="2029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9" name="TextBox 2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748" y="1479007"/>
                <a:ext cx="202941" cy="184666"/>
              </a:xfrm>
              <a:prstGeom prst="rect">
                <a:avLst/>
              </a:prstGeom>
              <a:blipFill>
                <a:blip r:embed="rId3"/>
                <a:stretch>
                  <a:fillRect l="-147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/>
          <p:cNvCxnSpPr/>
          <p:nvPr/>
        </p:nvCxnSpPr>
        <p:spPr>
          <a:xfrm flipH="1">
            <a:off x="4749975" y="1600197"/>
            <a:ext cx="63688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/>
          <p:cNvSpPr/>
          <p:nvPr/>
        </p:nvSpPr>
        <p:spPr>
          <a:xfrm>
            <a:off x="4252499" y="1438834"/>
            <a:ext cx="62302" cy="3227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20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213" name="Straight Arrow Connector 212"/>
          <p:cNvCxnSpPr/>
          <p:nvPr/>
        </p:nvCxnSpPr>
        <p:spPr>
          <a:xfrm flipH="1">
            <a:off x="4691197" y="1600199"/>
            <a:ext cx="6230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4369594" y="1438833"/>
            <a:ext cx="62302" cy="32272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20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215" name="Straight Arrow Connector 214"/>
          <p:cNvCxnSpPr/>
          <p:nvPr/>
        </p:nvCxnSpPr>
        <p:spPr>
          <a:xfrm flipH="1">
            <a:off x="4808292" y="1600198"/>
            <a:ext cx="62302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99" idx="1"/>
          </p:cNvCxnSpPr>
          <p:nvPr/>
        </p:nvCxnSpPr>
        <p:spPr>
          <a:xfrm flipH="1" flipV="1">
            <a:off x="4749975" y="1600197"/>
            <a:ext cx="143" cy="1568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>
            <a:stCxn id="99" idx="3"/>
          </p:cNvCxnSpPr>
          <p:nvPr/>
        </p:nvCxnSpPr>
        <p:spPr>
          <a:xfrm flipV="1">
            <a:off x="4812420" y="1600197"/>
            <a:ext cx="1243" cy="1568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/>
          <p:cNvSpPr/>
          <p:nvPr/>
        </p:nvSpPr>
        <p:spPr>
          <a:xfrm>
            <a:off x="6189283" y="1199058"/>
            <a:ext cx="93454" cy="186907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395" name="Rectangle 394"/>
          <p:cNvSpPr/>
          <p:nvPr/>
        </p:nvSpPr>
        <p:spPr>
          <a:xfrm>
            <a:off x="5247583" y="1199058"/>
            <a:ext cx="93454" cy="186907"/>
          </a:xfrm>
          <a:prstGeom prst="rect">
            <a:avLst/>
          </a:prstGeom>
          <a:solidFill>
            <a:srgbClr val="AA44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408" name="Straight Connector 407"/>
          <p:cNvCxnSpPr>
            <a:stCxn id="395" idx="3"/>
            <a:endCxn id="102" idx="1"/>
          </p:cNvCxnSpPr>
          <p:nvPr/>
        </p:nvCxnSpPr>
        <p:spPr>
          <a:xfrm>
            <a:off x="5341036" y="1292512"/>
            <a:ext cx="0" cy="464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3" name="Rectangle 412"/>
              <p:cNvSpPr/>
              <p:nvPr/>
            </p:nvSpPr>
            <p:spPr>
              <a:xfrm>
                <a:off x="5341035" y="849309"/>
                <a:ext cx="941273" cy="60610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de-CH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13" name="Rectangle 4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035" y="849309"/>
                <a:ext cx="941273" cy="606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4" name="Straight Arrow Connector 413"/>
          <p:cNvCxnSpPr>
            <a:stCxn id="413" idx="3"/>
            <a:endCxn id="413" idx="1"/>
          </p:cNvCxnSpPr>
          <p:nvPr/>
        </p:nvCxnSpPr>
        <p:spPr>
          <a:xfrm flipH="1">
            <a:off x="5341035" y="1152362"/>
            <a:ext cx="94127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>
            <a:stCxn id="413" idx="1"/>
            <a:endCxn id="395" idx="3"/>
          </p:cNvCxnSpPr>
          <p:nvPr/>
        </p:nvCxnSpPr>
        <p:spPr>
          <a:xfrm>
            <a:off x="5341035" y="1152362"/>
            <a:ext cx="1" cy="140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>
            <a:stCxn id="413" idx="3"/>
            <a:endCxn id="389" idx="3"/>
          </p:cNvCxnSpPr>
          <p:nvPr/>
        </p:nvCxnSpPr>
        <p:spPr>
          <a:xfrm>
            <a:off x="6282309" y="1152362"/>
            <a:ext cx="427" cy="140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Rectangle 426"/>
          <p:cNvSpPr/>
          <p:nvPr/>
        </p:nvSpPr>
        <p:spPr>
          <a:xfrm>
            <a:off x="4687127" y="1199059"/>
            <a:ext cx="93454" cy="186907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428" name="Rectangle 427"/>
          <p:cNvSpPr/>
          <p:nvPr/>
        </p:nvSpPr>
        <p:spPr>
          <a:xfrm>
            <a:off x="4032683" y="1199058"/>
            <a:ext cx="93454" cy="186907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429" name="Rectangle 428"/>
          <p:cNvSpPr/>
          <p:nvPr/>
        </p:nvSpPr>
        <p:spPr>
          <a:xfrm>
            <a:off x="3922555" y="1199058"/>
            <a:ext cx="93454" cy="186907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432" name="Left Brace 431"/>
          <p:cNvSpPr/>
          <p:nvPr/>
        </p:nvSpPr>
        <p:spPr>
          <a:xfrm rot="5400000">
            <a:off x="4318356" y="696927"/>
            <a:ext cx="66423" cy="858025"/>
          </a:xfrm>
          <a:prstGeom prst="leftBrace">
            <a:avLst>
              <a:gd name="adj1" fmla="val 107499"/>
              <a:gd name="adj2" fmla="val 4982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3" name="TextBox 432"/>
              <p:cNvSpPr txBox="1"/>
              <p:nvPr/>
            </p:nvSpPr>
            <p:spPr>
              <a:xfrm>
                <a:off x="4020003" y="811637"/>
                <a:ext cx="75463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de-DE"/>
                </a:defPPr>
                <a:lvl1pPr algn="r"/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200" i="1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33" name="TextBox 4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003" y="811637"/>
                <a:ext cx="754630" cy="184666"/>
              </a:xfrm>
              <a:prstGeom prst="rect">
                <a:avLst/>
              </a:prstGeom>
              <a:blipFill>
                <a:blip r:embed="rId5"/>
                <a:stretch>
                  <a:fillRect l="-5645" r="-6452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4" name="Curved Connector 433"/>
          <p:cNvCxnSpPr>
            <a:stCxn id="429" idx="2"/>
            <a:endCxn id="93" idx="0"/>
          </p:cNvCxnSpPr>
          <p:nvPr/>
        </p:nvCxnSpPr>
        <p:spPr>
          <a:xfrm>
            <a:off x="3969282" y="1385966"/>
            <a:ext cx="572299" cy="277669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7" name="Curved Connector 436"/>
          <p:cNvCxnSpPr>
            <a:stCxn id="428" idx="2"/>
            <a:endCxn id="98" idx="0"/>
          </p:cNvCxnSpPr>
          <p:nvPr/>
        </p:nvCxnSpPr>
        <p:spPr>
          <a:xfrm>
            <a:off x="4079410" y="1385966"/>
            <a:ext cx="541934" cy="277669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0" name="Curved Connector 439"/>
          <p:cNvCxnSpPr>
            <a:stCxn id="427" idx="2"/>
            <a:endCxn id="103" idx="0"/>
          </p:cNvCxnSpPr>
          <p:nvPr/>
        </p:nvCxnSpPr>
        <p:spPr>
          <a:xfrm>
            <a:off x="4733854" y="1385966"/>
            <a:ext cx="558570" cy="277669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2" name="Rectangle 451"/>
          <p:cNvSpPr/>
          <p:nvPr/>
        </p:nvSpPr>
        <p:spPr>
          <a:xfrm>
            <a:off x="6000431" y="1199058"/>
            <a:ext cx="93454" cy="186907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453" name="Rectangle 452"/>
          <p:cNvSpPr/>
          <p:nvPr/>
        </p:nvSpPr>
        <p:spPr>
          <a:xfrm>
            <a:off x="5801882" y="1199058"/>
            <a:ext cx="93454" cy="186907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454" name="Rectangle 453"/>
          <p:cNvSpPr/>
          <p:nvPr/>
        </p:nvSpPr>
        <p:spPr>
          <a:xfrm>
            <a:off x="5690589" y="1199058"/>
            <a:ext cx="93454" cy="186907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455" name="Rectangle 454"/>
          <p:cNvSpPr/>
          <p:nvPr/>
        </p:nvSpPr>
        <p:spPr>
          <a:xfrm>
            <a:off x="6522027" y="1663635"/>
            <a:ext cx="62302" cy="186907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456" name="Curved Connector 455"/>
          <p:cNvCxnSpPr>
            <a:stCxn id="454" idx="2"/>
            <a:endCxn id="104" idx="0"/>
          </p:cNvCxnSpPr>
          <p:nvPr/>
        </p:nvCxnSpPr>
        <p:spPr>
          <a:xfrm>
            <a:off x="5737316" y="1385966"/>
            <a:ext cx="576571" cy="277669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8" name="Curved Connector 457"/>
          <p:cNvCxnSpPr>
            <a:stCxn id="453" idx="2"/>
            <a:endCxn id="106" idx="0"/>
          </p:cNvCxnSpPr>
          <p:nvPr/>
        </p:nvCxnSpPr>
        <p:spPr>
          <a:xfrm>
            <a:off x="5848609" y="1385966"/>
            <a:ext cx="545042" cy="277669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0" name="Curved Connector 459"/>
          <p:cNvCxnSpPr>
            <a:stCxn id="452" idx="2"/>
            <a:endCxn id="105" idx="0"/>
          </p:cNvCxnSpPr>
          <p:nvPr/>
        </p:nvCxnSpPr>
        <p:spPr>
          <a:xfrm>
            <a:off x="6047158" y="1385966"/>
            <a:ext cx="426256" cy="277669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2" name="Curved Connector 461"/>
          <p:cNvCxnSpPr>
            <a:stCxn id="389" idx="2"/>
            <a:endCxn id="455" idx="0"/>
          </p:cNvCxnSpPr>
          <p:nvPr/>
        </p:nvCxnSpPr>
        <p:spPr>
          <a:xfrm>
            <a:off x="6236009" y="1385966"/>
            <a:ext cx="317168" cy="277669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3841394" y="1850542"/>
            <a:ext cx="358238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" name="Rectangle 527"/>
          <p:cNvSpPr/>
          <p:nvPr/>
        </p:nvSpPr>
        <p:spPr>
          <a:xfrm>
            <a:off x="7112013" y="1663635"/>
            <a:ext cx="62302" cy="1869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29" name="Rectangle 528"/>
          <p:cNvSpPr/>
          <p:nvPr/>
        </p:nvSpPr>
        <p:spPr>
          <a:xfrm>
            <a:off x="7032250" y="1663635"/>
            <a:ext cx="62302" cy="18690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30" name="TextBox 529"/>
          <p:cNvSpPr txBox="1"/>
          <p:nvPr/>
        </p:nvSpPr>
        <p:spPr>
          <a:xfrm>
            <a:off x="6582501" y="1570904"/>
            <a:ext cx="449748" cy="23083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sz="1200" dirty="0" smtClean="0">
                <a:latin typeface="LM Sans 10" panose="00000500000000000000" pitchFamily="50" charset="0"/>
              </a:rPr>
              <a:t>…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sp>
        <p:nvSpPr>
          <p:cNvPr id="534" name="TextBox 533"/>
          <p:cNvSpPr txBox="1"/>
          <p:nvPr/>
        </p:nvSpPr>
        <p:spPr>
          <a:xfrm>
            <a:off x="4815801" y="1570904"/>
            <a:ext cx="444230" cy="23083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sz="1200" dirty="0" smtClean="0">
                <a:latin typeface="LM Sans 10" panose="00000500000000000000" pitchFamily="50" charset="0"/>
              </a:rPr>
              <a:t>…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cxnSp>
        <p:nvCxnSpPr>
          <p:cNvPr id="536" name="Straight Connector 535"/>
          <p:cNvCxnSpPr>
            <a:stCxn id="570" idx="2"/>
            <a:endCxn id="585" idx="3"/>
          </p:cNvCxnSpPr>
          <p:nvPr/>
        </p:nvCxnSpPr>
        <p:spPr>
          <a:xfrm>
            <a:off x="7174316" y="1227343"/>
            <a:ext cx="0" cy="939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/>
          <p:cNvCxnSpPr>
            <a:stCxn id="102" idx="3"/>
            <a:endCxn id="83" idx="3"/>
          </p:cNvCxnSpPr>
          <p:nvPr/>
        </p:nvCxnSpPr>
        <p:spPr>
          <a:xfrm>
            <a:off x="5403338" y="1757089"/>
            <a:ext cx="241" cy="409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TextBox 569"/>
          <p:cNvSpPr txBox="1"/>
          <p:nvPr/>
        </p:nvSpPr>
        <p:spPr>
          <a:xfrm>
            <a:off x="6595728" y="721331"/>
            <a:ext cx="1157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LM Sans 10" panose="00000500000000000000" pitchFamily="50" charset="0"/>
              </a:rPr>
              <a:t>“arrival” epoch</a:t>
            </a:r>
          </a:p>
          <a:p>
            <a:pPr algn="ctr"/>
            <a:r>
              <a:rPr lang="en-US" sz="1200" dirty="0" smtClean="0">
                <a:latin typeface="LM Sans 10" panose="00000500000000000000" pitchFamily="50" charset="0"/>
              </a:rPr>
              <a:t>without jitter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cxnSp>
        <p:nvCxnSpPr>
          <p:cNvPr id="575" name="Straight Connector 574"/>
          <p:cNvCxnSpPr/>
          <p:nvPr/>
        </p:nvCxnSpPr>
        <p:spPr>
          <a:xfrm>
            <a:off x="6722832" y="1227343"/>
            <a:ext cx="9286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5" name="Rectangle 584"/>
              <p:cNvSpPr/>
              <p:nvPr/>
            </p:nvSpPr>
            <p:spPr>
              <a:xfrm>
                <a:off x="6282736" y="1835242"/>
                <a:ext cx="891580" cy="663209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200" b="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585" name="Rectangle 5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736" y="1835242"/>
                <a:ext cx="891580" cy="6632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6" name="Straight Arrow Connector 585"/>
          <p:cNvCxnSpPr>
            <a:stCxn id="585" idx="3"/>
            <a:endCxn id="585" idx="1"/>
          </p:cNvCxnSpPr>
          <p:nvPr/>
        </p:nvCxnSpPr>
        <p:spPr>
          <a:xfrm flipH="1">
            <a:off x="6282736" y="2166846"/>
            <a:ext cx="8915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>
            <a:stCxn id="104" idx="1"/>
            <a:endCxn id="112" idx="3"/>
          </p:cNvCxnSpPr>
          <p:nvPr/>
        </p:nvCxnSpPr>
        <p:spPr>
          <a:xfrm flipH="1">
            <a:off x="6282735" y="1757089"/>
            <a:ext cx="1" cy="545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" name="Rectangle 613"/>
          <p:cNvSpPr/>
          <p:nvPr/>
        </p:nvSpPr>
        <p:spPr>
          <a:xfrm>
            <a:off x="4403547" y="1915031"/>
            <a:ext cx="1056131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endParaRPr lang="de-CH" sz="1200"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9" name="Rectangle 498"/>
              <p:cNvSpPr/>
              <p:nvPr/>
            </p:nvSpPr>
            <p:spPr>
              <a:xfrm>
                <a:off x="4347744" y="1874232"/>
                <a:ext cx="1224567" cy="1994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99" name="Rectangle 4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44" y="1874232"/>
                <a:ext cx="1224567" cy="199478"/>
              </a:xfrm>
              <a:prstGeom prst="rect">
                <a:avLst/>
              </a:prstGeom>
              <a:blipFill>
                <a:blip r:embed="rId7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8" name="Curved Connector 617"/>
          <p:cNvCxnSpPr>
            <a:stCxn id="395" idx="2"/>
            <a:endCxn id="102" idx="0"/>
          </p:cNvCxnSpPr>
          <p:nvPr/>
        </p:nvCxnSpPr>
        <p:spPr>
          <a:xfrm>
            <a:off x="5294309" y="1385966"/>
            <a:ext cx="77878" cy="277669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841394" y="1385966"/>
            <a:ext cx="358238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250493" y="981000"/>
            <a:ext cx="343365" cy="404965"/>
            <a:chOff x="4703010" y="669019"/>
            <a:chExt cx="396811" cy="468000"/>
          </a:xfrm>
        </p:grpSpPr>
        <p:cxnSp>
          <p:nvCxnSpPr>
            <p:cNvPr id="77" name="Straight Arrow Connector 76"/>
            <p:cNvCxnSpPr/>
            <p:nvPr/>
          </p:nvCxnSpPr>
          <p:spPr>
            <a:xfrm>
              <a:off x="4703010" y="669019"/>
              <a:ext cx="0" cy="46800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703010" y="669019"/>
              <a:ext cx="396811" cy="266762"/>
            </a:xfrm>
            <a:prstGeom prst="rect">
              <a:avLst/>
            </a:prstGeom>
            <a:noFill/>
          </p:spPr>
          <p:txBody>
            <a:bodyPr wrap="none" tIns="0" rtlCol="0">
              <a:spAutoFit/>
            </a:bodyPr>
            <a:lstStyle/>
            <a:p>
              <a:r>
                <a:rPr lang="en-US" sz="1200" b="1" dirty="0" smtClean="0">
                  <a:latin typeface="LM Sans 10" panose="00000500000000000000" pitchFamily="50" charset="0"/>
                  <a:cs typeface="Arial" panose="020B0604020202020204" pitchFamily="34" charset="0"/>
                </a:rPr>
                <a:t>B’</a:t>
              </a:r>
              <a:endParaRPr lang="de-CH" sz="1200" b="1" baseline="-25000" dirty="0">
                <a:latin typeface="LM Sans 10" panose="00000500000000000000" pitchFamily="50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147909" y="981000"/>
            <a:ext cx="296877" cy="404965"/>
            <a:chOff x="4655196" y="669019"/>
            <a:chExt cx="343087" cy="468000"/>
          </a:xfrm>
        </p:grpSpPr>
        <p:cxnSp>
          <p:nvCxnSpPr>
            <p:cNvPr id="82" name="Straight Arrow Connector 81"/>
            <p:cNvCxnSpPr/>
            <p:nvPr/>
          </p:nvCxnSpPr>
          <p:spPr>
            <a:xfrm>
              <a:off x="4703010" y="669019"/>
              <a:ext cx="0" cy="46800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4655196" y="669019"/>
              <a:ext cx="343087" cy="266762"/>
            </a:xfrm>
            <a:prstGeom prst="rect">
              <a:avLst/>
            </a:prstGeom>
            <a:noFill/>
          </p:spPr>
          <p:txBody>
            <a:bodyPr wrap="none" tIns="0" rtlCol="0">
              <a:spAutoFit/>
            </a:bodyPr>
            <a:lstStyle/>
            <a:p>
              <a:pPr algn="r"/>
              <a:r>
                <a:rPr lang="en-US" sz="1200" b="1" dirty="0" smtClean="0">
                  <a:latin typeface="LM Sans 10" panose="00000500000000000000" pitchFamily="50" charset="0"/>
                  <a:cs typeface="Arial" panose="020B0604020202020204" pitchFamily="34" charset="0"/>
                </a:rPr>
                <a:t>B</a:t>
              </a:r>
              <a:endParaRPr lang="de-CH" sz="1200" b="1" baseline="-25000" dirty="0">
                <a:latin typeface="LM Sans 10" panose="00000500000000000000" pitchFamily="50" charset="0"/>
                <a:cs typeface="Arial" panose="020B0604020202020204" pitchFamily="34" charset="0"/>
              </a:endParaRPr>
            </a:p>
          </p:txBody>
        </p:sp>
      </p:grpSp>
      <p:sp>
        <p:nvSpPr>
          <p:cNvPr id="228" name="TextBox 227"/>
          <p:cNvSpPr txBox="1"/>
          <p:nvPr/>
        </p:nvSpPr>
        <p:spPr>
          <a:xfrm>
            <a:off x="4672490" y="2720345"/>
            <a:ext cx="18274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en-US" sz="1200" dirty="0" smtClean="0">
                <a:latin typeface="LM Sans 10" panose="00000500000000000000" pitchFamily="50" charset="0"/>
                <a:cs typeface="Arial" panose="020B0604020202020204" pitchFamily="34" charset="0"/>
              </a:rPr>
              <a:t> and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n-US" sz="1200" dirty="0" smtClean="0">
                <a:latin typeface="LM Sans 10" panose="00000500000000000000" pitchFamily="50" charset="0"/>
                <a:cs typeface="Arial" panose="020B0604020202020204" pitchFamily="34" charset="0"/>
              </a:rPr>
              <a:t> operation</a:t>
            </a:r>
            <a:endParaRPr lang="de-CH" sz="12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555504" y="2995902"/>
            <a:ext cx="1819794" cy="186426"/>
            <a:chOff x="5057062" y="3762029"/>
            <a:chExt cx="2103054" cy="215444"/>
          </a:xfrm>
        </p:grpSpPr>
        <p:sp>
          <p:nvSpPr>
            <p:cNvPr id="622" name="Rectangle 621"/>
            <p:cNvSpPr/>
            <p:nvPr/>
          </p:nvSpPr>
          <p:spPr>
            <a:xfrm>
              <a:off x="5057062" y="3797473"/>
              <a:ext cx="108000" cy="180000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 b="1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5247926" y="3762029"/>
              <a:ext cx="191219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 smtClean="0">
                  <a:latin typeface="LM Sans 10" panose="00000500000000000000" pitchFamily="50" charset="0"/>
                  <a:cs typeface="Arial" panose="020B0604020202020204" pitchFamily="34" charset="0"/>
                </a:rPr>
                <a:t>packet </a:t>
              </a:r>
              <a:r>
                <a:rPr lang="en-US" sz="1200" b="1" dirty="0" smtClean="0">
                  <a:latin typeface="LM Sans 10" panose="00000500000000000000" pitchFamily="50" charset="0"/>
                  <a:cs typeface="Arial" panose="020B0604020202020204" pitchFamily="34" charset="0"/>
                </a:rPr>
                <a:t>B - </a:t>
              </a:r>
              <a:r>
                <a:rPr lang="en-US" sz="1200" dirty="0" smtClean="0">
                  <a:latin typeface="LM Sans 10" panose="00000500000000000000" pitchFamily="50" charset="0"/>
                  <a:cs typeface="Arial" panose="020B0604020202020204" pitchFamily="34" charset="0"/>
                </a:rPr>
                <a:t>Without </a:t>
              </a:r>
              <a:r>
                <a:rPr lang="en-US" sz="1200" dirty="0">
                  <a:latin typeface="LM Sans 10" panose="00000500000000000000" pitchFamily="50" charset="0"/>
                  <a:cs typeface="Arial" panose="020B0604020202020204" pitchFamily="34" charset="0"/>
                </a:rPr>
                <a:t>jitter</a:t>
              </a:r>
              <a:endParaRPr lang="de-CH" sz="1200" dirty="0">
                <a:latin typeface="LM Sans 10" panose="00000500000000000000" pitchFamily="50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3812418" y="2995902"/>
            <a:ext cx="1653343" cy="186426"/>
            <a:chOff x="5057062" y="4193898"/>
            <a:chExt cx="1910694" cy="215444"/>
          </a:xfrm>
        </p:grpSpPr>
        <p:sp>
          <p:nvSpPr>
            <p:cNvPr id="96" name="Rectangle 95"/>
            <p:cNvSpPr/>
            <p:nvPr/>
          </p:nvSpPr>
          <p:spPr>
            <a:xfrm>
              <a:off x="5057062" y="4229342"/>
              <a:ext cx="108000" cy="180000"/>
            </a:xfrm>
            <a:prstGeom prst="rect">
              <a:avLst/>
            </a:prstGeom>
            <a:solidFill>
              <a:srgbClr val="AA44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200">
                <a:latin typeface="LM Sans 10" panose="00000500000000000000" pitchFamily="50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247926" y="4193898"/>
              <a:ext cx="171983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 smtClean="0">
                  <a:latin typeface="LM Sans 10" panose="00000500000000000000" pitchFamily="50" charset="0"/>
                  <a:cs typeface="Arial" panose="020B0604020202020204" pitchFamily="34" charset="0"/>
                </a:rPr>
                <a:t>packet </a:t>
              </a:r>
              <a:r>
                <a:rPr lang="en-US" sz="1200" b="1" dirty="0" smtClean="0">
                  <a:latin typeface="LM Sans 10" panose="00000500000000000000" pitchFamily="50" charset="0"/>
                  <a:cs typeface="Arial" panose="020B0604020202020204" pitchFamily="34" charset="0"/>
                </a:rPr>
                <a:t>B’ - </a:t>
              </a:r>
              <a:r>
                <a:rPr lang="en-US" sz="1200" dirty="0" smtClean="0">
                  <a:latin typeface="LM Sans 10" panose="00000500000000000000" pitchFamily="50" charset="0"/>
                  <a:cs typeface="Arial" panose="020B0604020202020204" pitchFamily="34" charset="0"/>
                </a:rPr>
                <a:t>With </a:t>
              </a:r>
              <a:r>
                <a:rPr lang="en-US" sz="1200" dirty="0">
                  <a:latin typeface="LM Sans 10" panose="00000500000000000000" pitchFamily="50" charset="0"/>
                  <a:cs typeface="Arial" panose="020B0604020202020204" pitchFamily="34" charset="0"/>
                </a:rPr>
                <a:t>jitter</a:t>
              </a:r>
              <a:endParaRPr lang="de-CH" sz="1200" dirty="0">
                <a:latin typeface="LM Sans 10" panose="00000500000000000000" pitchFamily="50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47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roup 241"/>
          <p:cNvGrpSpPr/>
          <p:nvPr/>
        </p:nvGrpSpPr>
        <p:grpSpPr>
          <a:xfrm>
            <a:off x="4259744" y="3345625"/>
            <a:ext cx="2774280" cy="184666"/>
            <a:chOff x="1011047" y="2932558"/>
            <a:chExt cx="3509695" cy="233617"/>
          </a:xfrm>
        </p:grpSpPr>
        <p:grpSp>
          <p:nvGrpSpPr>
            <p:cNvPr id="243" name="Group 242"/>
            <p:cNvGrpSpPr/>
            <p:nvPr/>
          </p:nvGrpSpPr>
          <p:grpSpPr>
            <a:xfrm>
              <a:off x="1011047" y="2932558"/>
              <a:ext cx="1680573" cy="233617"/>
              <a:chOff x="4631280" y="3028457"/>
              <a:chExt cx="1680573" cy="233617"/>
            </a:xfrm>
          </p:grpSpPr>
          <p:sp>
            <p:nvSpPr>
              <p:cNvPr id="247" name="TextBox 246"/>
              <p:cNvSpPr txBox="1"/>
              <p:nvPr/>
            </p:nvSpPr>
            <p:spPr>
              <a:xfrm>
                <a:off x="4896357" y="3028457"/>
                <a:ext cx="1415496" cy="233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de-DE"/>
                </a:defPPr>
                <a:lvl1pPr>
                  <a:defRPr sz="1600">
                    <a:latin typeface="Baskerville Old Face" panose="02020602080505020303" pitchFamily="18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write</a:t>
                </a:r>
                <a:r>
                  <a:rPr lang="en-US" sz="1200" dirty="0" smtClean="0">
                    <a:latin typeface="LM Sans 10" panose="00000500000000000000" pitchFamily="50" charset="0"/>
                  </a:rPr>
                  <a:t> </a:t>
                </a:r>
                <a:r>
                  <a:rPr lang="en-US" sz="1200" dirty="0">
                    <a:latin typeface="LM Sans 10" panose="00000500000000000000" pitchFamily="50" charset="0"/>
                  </a:rPr>
                  <a:t>operation</a:t>
                </a:r>
                <a:endParaRPr lang="de-CH" sz="1200" dirty="0">
                  <a:latin typeface="LM Sans 10" panose="00000500000000000000" pitchFamily="50" charset="0"/>
                </a:endParaRPr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4631280" y="3043567"/>
                <a:ext cx="108000" cy="216000"/>
              </a:xfrm>
              <a:prstGeom prst="rect">
                <a:avLst/>
              </a:prstGeom>
              <a:solidFill>
                <a:srgbClr val="1D76B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20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2975788" y="2932558"/>
              <a:ext cx="1544954" cy="233617"/>
              <a:chOff x="4649280" y="3420191"/>
              <a:chExt cx="1544954" cy="233617"/>
            </a:xfrm>
          </p:grpSpPr>
          <p:sp>
            <p:nvSpPr>
              <p:cNvPr id="245" name="TextBox 244"/>
              <p:cNvSpPr txBox="1"/>
              <p:nvPr/>
            </p:nvSpPr>
            <p:spPr>
              <a:xfrm>
                <a:off x="4896357" y="3420191"/>
                <a:ext cx="1297877" cy="233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read</a:t>
                </a:r>
                <a:r>
                  <a:rPr lang="en-US" sz="1200" dirty="0" smtClean="0">
                    <a:latin typeface="LM Sans 10" panose="00000500000000000000" pitchFamily="50" charset="0"/>
                    <a:cs typeface="Arial" panose="020B0604020202020204" pitchFamily="34" charset="0"/>
                  </a:rPr>
                  <a:t> operation</a:t>
                </a:r>
                <a:endParaRPr lang="de-CH" sz="1200" dirty="0">
                  <a:latin typeface="LM Sans 10" panose="00000500000000000000" pitchFamily="5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4649280" y="3435301"/>
                <a:ext cx="72000" cy="216000"/>
              </a:xfrm>
              <a:prstGeom prst="rect">
                <a:avLst/>
              </a:prstGeom>
              <a:solidFill>
                <a:srgbClr val="CDE0DC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CH" sz="120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3448453" y="257655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latin typeface="LM Sans 10" panose="00000500000000000000" pitchFamily="50" charset="0"/>
                <a:cs typeface="Arial" panose="020B0604020202020204" pitchFamily="34" charset="0"/>
              </a:rPr>
              <a:t>CP</a:t>
            </a:r>
            <a:r>
              <a:rPr lang="en-US" sz="1200" baseline="-25000" dirty="0" smtClean="0">
                <a:latin typeface="LM Sans 10" panose="00000500000000000000" pitchFamily="50" charset="0"/>
                <a:cs typeface="Arial" panose="020B0604020202020204" pitchFamily="34" charset="0"/>
              </a:rPr>
              <a:t>s</a:t>
            </a:r>
            <a:endParaRPr lang="de-CH" sz="1200" baseline="-250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/>
          <p:cNvCxnSpPr>
            <a:stCxn id="51" idx="1"/>
            <a:endCxn id="60" idx="1"/>
          </p:cNvCxnSpPr>
          <p:nvPr/>
        </p:nvCxnSpPr>
        <p:spPr>
          <a:xfrm>
            <a:off x="4344523" y="2612823"/>
            <a:ext cx="1" cy="371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443645" y="2150657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LM Sans 10" panose="00000500000000000000" pitchFamily="50" charset="0"/>
                <a:cs typeface="Arial" panose="020B0604020202020204" pitchFamily="34" charset="0"/>
              </a:rPr>
              <a:t>A</a:t>
            </a:r>
            <a:r>
              <a:rPr lang="en-US" sz="1200" dirty="0" smtClean="0">
                <a:latin typeface="LM Sans 10" panose="00000500000000000000" pitchFamily="50" charset="0"/>
                <a:cs typeface="Arial" panose="020B0604020202020204" pitchFamily="34" charset="0"/>
              </a:rPr>
              <a:t>P</a:t>
            </a:r>
            <a:r>
              <a:rPr lang="en-US" sz="1200" baseline="-25000" dirty="0" smtClean="0">
                <a:latin typeface="LM Sans 10" panose="00000500000000000000" pitchFamily="50" charset="0"/>
                <a:cs typeface="Arial" panose="020B0604020202020204" pitchFamily="34" charset="0"/>
              </a:rPr>
              <a:t>s</a:t>
            </a:r>
            <a:endParaRPr lang="de-CH" sz="1200" baseline="-25000" dirty="0">
              <a:latin typeface="LM Sans 10" panose="00000500000000000000" pitchFamily="50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38726" y="2527893"/>
            <a:ext cx="370251" cy="218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dirty="0" smtClean="0">
                <a:latin typeface="LM Sans 10" panose="00000500000000000000" pitchFamily="50" charset="0"/>
              </a:rPr>
              <a:t>time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344741" y="2631855"/>
            <a:ext cx="399282" cy="38932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50" name="Straight Arrow Connector 49"/>
          <p:cNvCxnSpPr>
            <a:stCxn id="49" idx="3"/>
            <a:endCxn id="49" idx="1"/>
          </p:cNvCxnSpPr>
          <p:nvPr/>
        </p:nvCxnSpPr>
        <p:spPr>
          <a:xfrm flipH="1">
            <a:off x="4344741" y="2826516"/>
            <a:ext cx="399282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344523" y="2527453"/>
            <a:ext cx="56913" cy="170740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417387" y="2527453"/>
            <a:ext cx="56913" cy="170740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87290" y="2527453"/>
            <a:ext cx="56913" cy="170740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760516" y="2527453"/>
            <a:ext cx="56913" cy="1707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103283" y="2527453"/>
            <a:ext cx="56913" cy="170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030419" y="2527453"/>
            <a:ext cx="56913" cy="170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335466" y="2527453"/>
            <a:ext cx="56913" cy="170740"/>
          </a:xfrm>
          <a:prstGeom prst="rect">
            <a:avLst/>
          </a:prstGeom>
          <a:solidFill>
            <a:srgbClr val="CDE0D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481194" y="2527453"/>
            <a:ext cx="56913" cy="170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408330" y="2527453"/>
            <a:ext cx="56913" cy="170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4344524" y="2699274"/>
                <a:ext cx="1989793" cy="569133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lang="de-CH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524" y="2699274"/>
                <a:ext cx="1989793" cy="569133"/>
              </a:xfrm>
              <a:prstGeom prst="rect">
                <a:avLst/>
              </a:prstGeom>
              <a:blipFill>
                <a:blip r:embed="rId2"/>
                <a:stretch>
                  <a:fillRect b="-1075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/>
          <p:cNvCxnSpPr>
            <a:stCxn id="60" idx="3"/>
            <a:endCxn id="60" idx="1"/>
          </p:cNvCxnSpPr>
          <p:nvPr/>
        </p:nvCxnSpPr>
        <p:spPr>
          <a:xfrm flipH="1">
            <a:off x="4344524" y="2983841"/>
            <a:ext cx="1989793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4706288" y="2103062"/>
            <a:ext cx="85370" cy="170740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95" name="Curved Connector 439"/>
          <p:cNvCxnSpPr>
            <a:stCxn id="81" idx="2"/>
            <a:endCxn id="57" idx="0"/>
          </p:cNvCxnSpPr>
          <p:nvPr/>
        </p:nvCxnSpPr>
        <p:spPr>
          <a:xfrm rot="16200000" flipH="1">
            <a:off x="5429622" y="1593152"/>
            <a:ext cx="253651" cy="1614950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9" name="Rectangle 98"/>
          <p:cNvSpPr/>
          <p:nvPr/>
        </p:nvSpPr>
        <p:spPr>
          <a:xfrm>
            <a:off x="6554058" y="2527453"/>
            <a:ext cx="56913" cy="1707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7093012" y="2527453"/>
            <a:ext cx="56913" cy="1707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020148" y="2527453"/>
            <a:ext cx="56913" cy="17074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609302" y="2442743"/>
            <a:ext cx="410845" cy="182464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sz="1200" dirty="0" smtClean="0">
                <a:latin typeface="LM Sans 10" panose="00000500000000000000" pitchFamily="50" charset="0"/>
              </a:rPr>
              <a:t>…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01802" y="2442743"/>
            <a:ext cx="244244" cy="182464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sz="1200" dirty="0" smtClean="0">
                <a:latin typeface="LM Sans 10" panose="00000500000000000000" pitchFamily="50" charset="0"/>
              </a:rPr>
              <a:t>…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cxnSp>
        <p:nvCxnSpPr>
          <p:cNvPr id="109" name="Straight Connector 108"/>
          <p:cNvCxnSpPr>
            <a:stCxn id="141" idx="3"/>
            <a:endCxn id="113" idx="3"/>
          </p:cNvCxnSpPr>
          <p:nvPr/>
        </p:nvCxnSpPr>
        <p:spPr>
          <a:xfrm>
            <a:off x="7149925" y="1870456"/>
            <a:ext cx="0" cy="11133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52" idx="3"/>
            <a:endCxn id="49" idx="3"/>
          </p:cNvCxnSpPr>
          <p:nvPr/>
        </p:nvCxnSpPr>
        <p:spPr>
          <a:xfrm flipH="1">
            <a:off x="4744023" y="2612823"/>
            <a:ext cx="179" cy="213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6335466" y="2699274"/>
                <a:ext cx="814459" cy="569133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200" b="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466" y="2699274"/>
                <a:ext cx="814459" cy="569133"/>
              </a:xfrm>
              <a:prstGeom prst="rect">
                <a:avLst/>
              </a:prstGeom>
              <a:blipFill>
                <a:blip r:embed="rId3"/>
                <a:stretch>
                  <a:fillRect b="-215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/>
          <p:cNvCxnSpPr>
            <a:stCxn id="113" idx="3"/>
            <a:endCxn id="113" idx="1"/>
          </p:cNvCxnSpPr>
          <p:nvPr/>
        </p:nvCxnSpPr>
        <p:spPr>
          <a:xfrm flipH="1">
            <a:off x="6335466" y="2983841"/>
            <a:ext cx="814459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57" idx="1"/>
          </p:cNvCxnSpPr>
          <p:nvPr/>
        </p:nvCxnSpPr>
        <p:spPr>
          <a:xfrm flipH="1">
            <a:off x="6335465" y="2612823"/>
            <a:ext cx="1" cy="371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4839691" y="2717037"/>
                <a:ext cx="937499" cy="18466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−1)⋅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2717037"/>
                <a:ext cx="937499" cy="184666"/>
              </a:xfrm>
              <a:prstGeom prst="rect">
                <a:avLst/>
              </a:prstGeom>
              <a:blipFill>
                <a:blip r:embed="rId4"/>
                <a:stretch>
                  <a:fillRect l="-1299" t="-3333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/>
          <p:cNvCxnSpPr>
            <a:stCxn id="211" idx="3"/>
            <a:endCxn id="211" idx="1"/>
          </p:cNvCxnSpPr>
          <p:nvPr/>
        </p:nvCxnSpPr>
        <p:spPr>
          <a:xfrm flipH="1">
            <a:off x="3983512" y="2046788"/>
            <a:ext cx="808144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5" idx="1"/>
            <a:endCxn id="141" idx="1"/>
          </p:cNvCxnSpPr>
          <p:nvPr/>
        </p:nvCxnSpPr>
        <p:spPr>
          <a:xfrm flipV="1">
            <a:off x="3983512" y="1870456"/>
            <a:ext cx="0" cy="317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81" idx="3"/>
            <a:endCxn id="211" idx="3"/>
          </p:cNvCxnSpPr>
          <p:nvPr/>
        </p:nvCxnSpPr>
        <p:spPr>
          <a:xfrm flipH="1" flipV="1">
            <a:off x="4791657" y="2046788"/>
            <a:ext cx="1" cy="14164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3983512" y="1533430"/>
            <a:ext cx="3166413" cy="67405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142" name="Straight Arrow Connector 141"/>
          <p:cNvCxnSpPr>
            <a:stCxn id="141" idx="3"/>
            <a:endCxn id="141" idx="1"/>
          </p:cNvCxnSpPr>
          <p:nvPr/>
        </p:nvCxnSpPr>
        <p:spPr>
          <a:xfrm flipH="1">
            <a:off x="3983512" y="1870456"/>
            <a:ext cx="3166413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>
            <a:stCxn id="81" idx="3"/>
            <a:endCxn id="54" idx="2"/>
          </p:cNvCxnSpPr>
          <p:nvPr/>
        </p:nvCxnSpPr>
        <p:spPr>
          <a:xfrm flipH="1">
            <a:off x="4788973" y="2188432"/>
            <a:ext cx="0" cy="509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169484" y="2054845"/>
            <a:ext cx="434084" cy="145971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latin typeface="LM Sans 10" panose="00000500000000000000" pitchFamily="50" charset="0"/>
              </a:rPr>
              <a:t>…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604776" y="2103062"/>
            <a:ext cx="85370" cy="170740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084114" y="2103062"/>
            <a:ext cx="85370" cy="170740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3983512" y="2103062"/>
            <a:ext cx="85370" cy="170740"/>
          </a:xfrm>
          <a:prstGeom prst="rect">
            <a:avLst/>
          </a:prstGeom>
          <a:solidFill>
            <a:srgbClr val="1D76B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200" b="1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4458673" y="2442743"/>
            <a:ext cx="244244" cy="182464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sz="1200" dirty="0" smtClean="0">
                <a:latin typeface="LM Sans 10" panose="00000500000000000000" pitchFamily="50" charset="0"/>
              </a:rPr>
              <a:t>…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cxnSp>
        <p:nvCxnSpPr>
          <p:cNvPr id="176" name="Curved Connector 455"/>
          <p:cNvCxnSpPr>
            <a:stCxn id="125" idx="2"/>
            <a:endCxn id="51" idx="0"/>
          </p:cNvCxnSpPr>
          <p:nvPr/>
        </p:nvCxnSpPr>
        <p:spPr>
          <a:xfrm>
            <a:off x="4026197" y="2273802"/>
            <a:ext cx="346783" cy="253651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7" name="Curved Connector 455"/>
          <p:cNvCxnSpPr>
            <a:stCxn id="124" idx="2"/>
            <a:endCxn id="53" idx="0"/>
          </p:cNvCxnSpPr>
          <p:nvPr/>
        </p:nvCxnSpPr>
        <p:spPr>
          <a:xfrm>
            <a:off x="4126799" y="2273802"/>
            <a:ext cx="319045" cy="253651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8" name="Curved Connector 455"/>
          <p:cNvCxnSpPr>
            <a:stCxn id="123" idx="2"/>
            <a:endCxn id="52" idx="0"/>
          </p:cNvCxnSpPr>
          <p:nvPr/>
        </p:nvCxnSpPr>
        <p:spPr>
          <a:xfrm>
            <a:off x="4647461" y="2273802"/>
            <a:ext cx="68286" cy="253651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212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1" name="Rectangle 210"/>
          <p:cNvSpPr/>
          <p:nvPr/>
        </p:nvSpPr>
        <p:spPr>
          <a:xfrm>
            <a:off x="3983512" y="1778921"/>
            <a:ext cx="808144" cy="53573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b="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/>
              <p:cNvSpPr/>
              <p:nvPr/>
            </p:nvSpPr>
            <p:spPr>
              <a:xfrm>
                <a:off x="4839691" y="1942926"/>
                <a:ext cx="587690" cy="18466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41" name="Rectangle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1" y="1942926"/>
                <a:ext cx="587690" cy="184666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/>
          <p:cNvCxnSpPr/>
          <p:nvPr/>
        </p:nvCxnSpPr>
        <p:spPr>
          <a:xfrm>
            <a:off x="3868761" y="2698193"/>
            <a:ext cx="350016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3868761" y="2273802"/>
            <a:ext cx="3500164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Rectangle 259"/>
              <p:cNvSpPr/>
              <p:nvPr/>
            </p:nvSpPr>
            <p:spPr>
              <a:xfrm>
                <a:off x="4170536" y="1550747"/>
                <a:ext cx="2792367" cy="3118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𝑑𝑒𝑠𝑡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 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𝐵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60" name="Rectangle 2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536" y="1550747"/>
                <a:ext cx="2792367" cy="3118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4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/>
          <p:cNvCxnSpPr/>
          <p:nvPr/>
        </p:nvCxnSpPr>
        <p:spPr>
          <a:xfrm rot="2400000" flipH="1">
            <a:off x="5002756" y="3177581"/>
            <a:ext cx="0" cy="7200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2400000" flipH="1">
            <a:off x="4814667" y="3267317"/>
            <a:ext cx="0" cy="72000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6"/>
            <a:endCxn id="28" idx="2"/>
          </p:cNvCxnSpPr>
          <p:nvPr/>
        </p:nvCxnSpPr>
        <p:spPr>
          <a:xfrm>
            <a:off x="3800958" y="3178727"/>
            <a:ext cx="1031888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"/>
          <p:cNvCxnSpPr/>
          <p:nvPr/>
        </p:nvCxnSpPr>
        <p:spPr>
          <a:xfrm>
            <a:off x="2684958" y="2816214"/>
            <a:ext cx="322690" cy="162978"/>
          </a:xfrm>
          <a:prstGeom prst="curvedConnector2">
            <a:avLst/>
          </a:prstGeom>
          <a:ln w="9525">
            <a:solidFill>
              <a:schemeClr val="tx1"/>
            </a:solidFill>
            <a:headEnd type="oval" w="sm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64966" y="2798860"/>
            <a:ext cx="447238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 smtClean="0">
                <a:latin typeface="LM Sans 10" panose="00000500000000000000" pitchFamily="50" charset="0"/>
              </a:rPr>
              <a:t>Control</a:t>
            </a:r>
            <a:br>
              <a:rPr lang="en-US" sz="1050" dirty="0" smtClean="0">
                <a:latin typeface="LM Sans 10" panose="00000500000000000000" pitchFamily="50" charset="0"/>
              </a:rPr>
            </a:br>
            <a:r>
              <a:rPr lang="en-US" sz="1050" dirty="0" smtClean="0">
                <a:latin typeface="LM Sans 10" panose="00000500000000000000" pitchFamily="50" charset="0"/>
              </a:rPr>
              <a:t>received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rot="-2400000" flipH="1">
            <a:off x="3819135" y="3267317"/>
            <a:ext cx="0" cy="72000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758901" y="3723623"/>
            <a:ext cx="1116000" cy="432000"/>
          </a:xfrm>
          <a:prstGeom prst="ellipse">
            <a:avLst/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Suspended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78750" y="3289593"/>
            <a:ext cx="519941" cy="32316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sz="1050" dirty="0" smtClean="0">
                <a:latin typeface="LM Sans 10" panose="00000500000000000000" pitchFamily="50" charset="0"/>
              </a:rPr>
              <a:t>Control</a:t>
            </a:r>
          </a:p>
          <a:p>
            <a:pPr algn="ctr"/>
            <a:r>
              <a:rPr lang="en-US" sz="1050" dirty="0" smtClean="0">
                <a:latin typeface="LM Sans 10" panose="00000500000000000000" pitchFamily="50" charset="0"/>
              </a:rPr>
              <a:t>received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946354" y="3508034"/>
            <a:ext cx="534368" cy="323165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sz="1050" dirty="0" smtClean="0">
                <a:latin typeface="LM Sans 10" panose="00000500000000000000" pitchFamily="50" charset="0"/>
              </a:rPr>
              <a:t>Control </a:t>
            </a:r>
          </a:p>
          <a:p>
            <a:pPr algn="ctr"/>
            <a:r>
              <a:rPr lang="en-US" sz="1050" dirty="0" smtClean="0">
                <a:latin typeface="LM Sans 10" panose="00000500000000000000" pitchFamily="50" charset="0"/>
              </a:rPr>
              <a:t>missed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56535" y="3490192"/>
            <a:ext cx="416781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 smtClean="0">
                <a:latin typeface="LM Sans 10" panose="00000500000000000000" pitchFamily="50" charset="0"/>
              </a:rPr>
              <a:t>Control</a:t>
            </a:r>
            <a:br>
              <a:rPr lang="en-US" sz="1050" dirty="0" smtClean="0">
                <a:latin typeface="LM Sans 10" panose="00000500000000000000" pitchFamily="50" charset="0"/>
              </a:rPr>
            </a:br>
            <a:r>
              <a:rPr lang="en-US" sz="1050" dirty="0" smtClean="0">
                <a:latin typeface="LM Sans 10" panose="00000500000000000000" pitchFamily="50" charset="0"/>
              </a:rPr>
              <a:t>missed</a:t>
            </a:r>
          </a:p>
        </p:txBody>
      </p:sp>
      <p:sp>
        <p:nvSpPr>
          <p:cNvPr id="23" name="Arc 22"/>
          <p:cNvSpPr/>
          <p:nvPr/>
        </p:nvSpPr>
        <p:spPr>
          <a:xfrm>
            <a:off x="3110867" y="2757990"/>
            <a:ext cx="264182" cy="262962"/>
          </a:xfrm>
          <a:prstGeom prst="arc">
            <a:avLst>
              <a:gd name="adj1" fmla="val 8744023"/>
              <a:gd name="adj2" fmla="val 3406102"/>
            </a:avLst>
          </a:prstGeom>
          <a:ln w="95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50" name="Arc 49"/>
          <p:cNvSpPr/>
          <p:nvPr/>
        </p:nvSpPr>
        <p:spPr>
          <a:xfrm>
            <a:off x="5258755" y="2757990"/>
            <a:ext cx="264182" cy="262962"/>
          </a:xfrm>
          <a:prstGeom prst="arc">
            <a:avLst>
              <a:gd name="adj1" fmla="val 8744023"/>
              <a:gd name="adj2" fmla="val 3406102"/>
            </a:avLst>
          </a:prstGeom>
          <a:ln w="95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84958" y="2962727"/>
            <a:ext cx="1116000" cy="432000"/>
          </a:xfrm>
          <a:prstGeom prst="ellipse">
            <a:avLst/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Bootstrapping</a:t>
            </a:r>
          </a:p>
        </p:txBody>
      </p:sp>
      <p:sp>
        <p:nvSpPr>
          <p:cNvPr id="28" name="Oval 27"/>
          <p:cNvSpPr/>
          <p:nvPr/>
        </p:nvSpPr>
        <p:spPr>
          <a:xfrm>
            <a:off x="4832846" y="2962727"/>
            <a:ext cx="1116000" cy="432000"/>
          </a:xfrm>
          <a:prstGeom prst="ellipse">
            <a:avLst/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Running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544092" y="2656027"/>
            <a:ext cx="519941" cy="323165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lang="en-US" sz="1050" dirty="0" smtClean="0">
                <a:latin typeface="LM Sans 10" panose="00000500000000000000" pitchFamily="50" charset="0"/>
              </a:rPr>
              <a:t>Control</a:t>
            </a:r>
          </a:p>
          <a:p>
            <a:pPr algn="ctr"/>
            <a:r>
              <a:rPr lang="en-US" sz="1050" dirty="0" smtClean="0">
                <a:latin typeface="LM Sans 10" panose="00000500000000000000" pitchFamily="50" charset="0"/>
              </a:rPr>
              <a:t>received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02354" y="2661155"/>
            <a:ext cx="416781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50" dirty="0" smtClean="0">
                <a:latin typeface="LM Sans 10" panose="00000500000000000000" pitchFamily="50" charset="0"/>
              </a:rPr>
              <a:t>Control</a:t>
            </a:r>
            <a:br>
              <a:rPr lang="en-US" sz="1050" dirty="0" smtClean="0">
                <a:latin typeface="LM Sans 10" panose="00000500000000000000" pitchFamily="50" charset="0"/>
              </a:rPr>
            </a:br>
            <a:r>
              <a:rPr lang="en-US" sz="1050" dirty="0" smtClean="0">
                <a:latin typeface="LM Sans 10" panose="00000500000000000000" pitchFamily="50" charset="0"/>
              </a:rPr>
              <a:t>missed</a:t>
            </a:r>
          </a:p>
        </p:txBody>
      </p:sp>
    </p:spTree>
    <p:extLst>
      <p:ext uri="{BB962C8B-B14F-4D97-AF65-F5344CB8AC3E}">
        <p14:creationId xmlns:p14="http://schemas.microsoft.com/office/powerpoint/2010/main" val="186454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185696" y="1109666"/>
            <a:ext cx="2620284" cy="172856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0" bIns="0" rtlCol="0" anchor="t"/>
          <a:lstStyle/>
          <a:p>
            <a:pPr>
              <a:tabLst>
                <a:tab pos="536575" algn="l"/>
                <a:tab pos="625475" algn="l"/>
                <a:tab pos="1524000" algn="l"/>
                <a:tab pos="2419350" algn="l"/>
              </a:tabLst>
            </a:pP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metric 	{ name 	: 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Delay</a:t>
            </a:r>
            <a:endParaRPr lang="en-US" sz="1200" dirty="0">
              <a:solidFill>
                <a:schemeClr val="tx1"/>
              </a:solidFill>
              <a:latin typeface="LM Sans 10" panose="00000500000000000000" pitchFamily="50" charset="0"/>
            </a:endParaRPr>
          </a:p>
          <a:p>
            <a:pPr>
              <a:tabLst>
                <a:tab pos="536575" algn="l"/>
                <a:tab pos="625475" algn="l"/>
                <a:tab pos="1524000" algn="l"/>
                <a:tab pos="2419350" algn="l"/>
              </a:tabLst>
            </a:pP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	measure 	: mean 	}</a:t>
            </a:r>
          </a:p>
          <a:p>
            <a:pPr>
              <a:tabLst>
                <a:tab pos="536575" algn="l"/>
                <a:tab pos="625475" algn="l"/>
                <a:tab pos="1524000" algn="l"/>
                <a:tab pos="2419350" algn="l"/>
              </a:tabLst>
            </a:pP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conv. 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{ 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expected 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: 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True</a:t>
            </a:r>
            <a:endParaRPr lang="en-US" sz="1200" dirty="0">
              <a:solidFill>
                <a:schemeClr val="tx1"/>
              </a:solidFill>
              <a:latin typeface="LM Sans 10" panose="00000500000000000000" pitchFamily="50" charset="0"/>
            </a:endParaRPr>
          </a:p>
          <a:p>
            <a:pPr>
              <a:tabLst>
                <a:tab pos="536575" algn="l"/>
                <a:tab pos="625475" algn="l"/>
                <a:tab pos="1524000" algn="l"/>
                <a:tab pos="2419350" algn="l"/>
              </a:tabLst>
            </a:pP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	measure 	: mean 	}</a:t>
            </a:r>
          </a:p>
          <a:p>
            <a:pPr>
              <a:tabLst>
                <a:tab pos="536575" algn="l"/>
                <a:tab pos="625475" algn="l"/>
                <a:tab pos="1524000" algn="l"/>
                <a:tab pos="2419350" algn="l"/>
              </a:tabLst>
            </a:pP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KPI 	{	percentile 	: 25th 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perc.</a:t>
            </a:r>
          </a:p>
          <a:p>
            <a:pPr>
              <a:tabLst>
                <a:tab pos="536575" algn="l"/>
                <a:tab pos="625475" algn="l"/>
                <a:tab pos="1524000" algn="l"/>
                <a:tab pos="2419350" algn="l"/>
              </a:tabLst>
            </a:pP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	confidence 	: 75% 	}</a:t>
            </a:r>
            <a:endParaRPr lang="en-US" sz="1200" dirty="0">
              <a:solidFill>
                <a:schemeClr val="tx1"/>
              </a:solidFill>
              <a:latin typeface="LM Sans 10" panose="00000500000000000000" pitchFamily="50" charset="0"/>
            </a:endParaRPr>
          </a:p>
          <a:p>
            <a:pPr>
              <a:tabLst>
                <a:tab pos="536575" algn="l"/>
                <a:tab pos="625475" algn="l"/>
                <a:tab pos="1524000" algn="l"/>
                <a:tab pos="2419350" algn="l"/>
              </a:tabLst>
            </a:pP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score 	{	percentile 	: 75th 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perc.</a:t>
            </a:r>
          </a:p>
          <a:p>
            <a:pPr>
              <a:tabLst>
                <a:tab pos="536575" algn="l"/>
                <a:tab pos="625475" algn="l"/>
                <a:tab pos="1524000" algn="l"/>
                <a:tab pos="2419350" algn="l"/>
              </a:tabLst>
            </a:pP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		confidence  	: 75% 	}</a:t>
            </a:r>
            <a:endParaRPr lang="en-US" sz="12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151" name="Straight Arrow Connector 150"/>
          <p:cNvCxnSpPr>
            <a:stCxn id="68" idx="2"/>
            <a:endCxn id="86" idx="0"/>
          </p:cNvCxnSpPr>
          <p:nvPr/>
        </p:nvCxnSpPr>
        <p:spPr>
          <a:xfrm>
            <a:off x="1495838" y="2838235"/>
            <a:ext cx="0" cy="465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2998175" y="603622"/>
            <a:ext cx="6438304" cy="3963327"/>
          </a:xfrm>
          <a:prstGeom prst="rect">
            <a:avLst/>
          </a:prstGeom>
          <a:solidFill>
            <a:srgbClr val="F2F2F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0" bIns="0" rtlCol="0" anchor="t"/>
          <a:lstStyle/>
          <a:p>
            <a:endParaRPr lang="en-US" sz="140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267344" y="1492348"/>
            <a:ext cx="1922583" cy="2934842"/>
          </a:xfrm>
          <a:prstGeom prst="rect">
            <a:avLst/>
          </a:prstGeom>
          <a:solidFill>
            <a:srgbClr val="FFE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Sequel</a:t>
            </a:r>
            <a:endParaRPr lang="en-US" sz="16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246242" y="1492348"/>
            <a:ext cx="1929804" cy="2934842"/>
          </a:xfrm>
          <a:prstGeom prst="rect">
            <a:avLst/>
          </a:prstGeom>
          <a:solidFill>
            <a:srgbClr val="FFE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pPr algn="ctr"/>
            <a:r>
              <a:rPr lang="en-US" sz="1600">
                <a:solidFill>
                  <a:schemeClr val="tx1"/>
                </a:solidFill>
                <a:latin typeface="LM Sans 10" panose="00000500000000000000" pitchFamily="50" charset="0"/>
              </a:rPr>
              <a:t>Series</a:t>
            </a:r>
            <a:endParaRPr lang="en-US" sz="16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3223550" y="1492347"/>
            <a:ext cx="1902941" cy="2934842"/>
          </a:xfrm>
          <a:prstGeom prst="rect">
            <a:avLst/>
          </a:prstGeom>
          <a:solidFill>
            <a:srgbClr val="FFE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0" bIns="72000"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Run</a:t>
            </a:r>
          </a:p>
        </p:txBody>
      </p:sp>
      <p:cxnSp>
        <p:nvCxnSpPr>
          <p:cNvPr id="118" name="Elbow Connector 117"/>
          <p:cNvCxnSpPr>
            <a:stCxn id="121" idx="2"/>
            <a:endCxn id="86" idx="3"/>
          </p:cNvCxnSpPr>
          <p:nvPr/>
        </p:nvCxnSpPr>
        <p:spPr>
          <a:xfrm rot="5400000">
            <a:off x="6308464" y="-947237"/>
            <a:ext cx="901682" cy="790664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85696" y="3303706"/>
            <a:ext cx="2620284" cy="30644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Data collection</a:t>
            </a:r>
            <a:endParaRPr lang="en-US" sz="16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116" name="Elbow Connector 115"/>
          <p:cNvCxnSpPr/>
          <p:nvPr/>
        </p:nvCxnSpPr>
        <p:spPr>
          <a:xfrm flipV="1">
            <a:off x="2462698" y="4130293"/>
            <a:ext cx="6544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66538" y="1359269"/>
            <a:ext cx="2620284" cy="1728569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0" bIns="0" rtlCol="0" anchor="t"/>
          <a:lstStyle/>
          <a:p>
            <a:pPr>
              <a:tabLst>
                <a:tab pos="536575" algn="l"/>
                <a:tab pos="628650" algn="l"/>
                <a:tab pos="1524000" algn="l"/>
                <a:tab pos="2419350" algn="l"/>
              </a:tabLst>
            </a:pP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metric 	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{	name 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: Throughput</a:t>
            </a:r>
          </a:p>
          <a:p>
            <a:pPr>
              <a:tabLst>
                <a:tab pos="536575" algn="l"/>
                <a:tab pos="628650" algn="l"/>
                <a:tab pos="1524000" algn="l"/>
                <a:tab pos="2419350" algn="l"/>
              </a:tabLst>
            </a:pP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	measure 	: 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median 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}</a:t>
            </a:r>
          </a:p>
          <a:p>
            <a:pPr>
              <a:tabLst>
                <a:tab pos="536575" algn="l"/>
                <a:tab pos="628650" algn="l"/>
                <a:tab pos="1524000" algn="l"/>
                <a:tab pos="2419350" algn="l"/>
              </a:tabLst>
            </a:pP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conv. 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{	expected 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: 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True</a:t>
            </a:r>
            <a:endParaRPr lang="en-US" sz="1200" dirty="0">
              <a:solidFill>
                <a:schemeClr val="tx1"/>
              </a:solidFill>
              <a:latin typeface="LM Sans 10" panose="00000500000000000000" pitchFamily="50" charset="0"/>
            </a:endParaRPr>
          </a:p>
          <a:p>
            <a:pPr>
              <a:tabLst>
                <a:tab pos="536575" algn="l"/>
                <a:tab pos="628650" algn="l"/>
                <a:tab pos="1524000" algn="l"/>
                <a:tab pos="2419350" algn="l"/>
              </a:tabLst>
            </a:pP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	confidence 	: 95%</a:t>
            </a:r>
          </a:p>
          <a:p>
            <a:pPr>
              <a:tabLst>
                <a:tab pos="536575" algn="l"/>
                <a:tab pos="628650" algn="l"/>
                <a:tab pos="1524000" algn="l"/>
                <a:tab pos="2419350" algn="l"/>
              </a:tabLst>
            </a:pP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	tolerance 	: </a:t>
            </a:r>
            <a:r>
              <a:rPr lang="en-CH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5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% 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}</a:t>
            </a:r>
          </a:p>
          <a:p>
            <a:pPr>
              <a:tabLst>
                <a:tab pos="536575" algn="l"/>
                <a:tab pos="628650" algn="l"/>
                <a:tab pos="1524000" algn="l"/>
                <a:tab pos="2419350" algn="l"/>
              </a:tabLst>
            </a:pP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KPI 	{	percentile 	: 25th 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perc.</a:t>
            </a:r>
          </a:p>
          <a:p>
            <a:pPr>
              <a:tabLst>
                <a:tab pos="536575" algn="l"/>
                <a:tab pos="628650" algn="l"/>
                <a:tab pos="1524000" algn="l"/>
                <a:tab pos="2419350" algn="l"/>
              </a:tabLst>
            </a:pP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	confidence 	: 75% 	}</a:t>
            </a:r>
            <a:endParaRPr lang="en-US" sz="1200" dirty="0">
              <a:solidFill>
                <a:schemeClr val="tx1"/>
              </a:solidFill>
              <a:latin typeface="LM Sans 10" panose="00000500000000000000" pitchFamily="50" charset="0"/>
            </a:endParaRPr>
          </a:p>
          <a:p>
            <a:pPr>
              <a:tabLst>
                <a:tab pos="536575" algn="l"/>
                <a:tab pos="628650" algn="l"/>
                <a:tab pos="1524000" algn="l"/>
                <a:tab pos="2419350" algn="l"/>
              </a:tabLst>
            </a:pP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var. 	{	percentile 	: 75th 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perc.</a:t>
            </a:r>
          </a:p>
          <a:p>
            <a:pPr>
              <a:tabLst>
                <a:tab pos="536575" algn="l"/>
                <a:tab pos="628650" algn="l"/>
                <a:tab pos="1524000" algn="l"/>
                <a:tab pos="2419350" algn="l"/>
              </a:tabLst>
            </a:pP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score		confidence  	: 75% 	}</a:t>
            </a:r>
            <a:endParaRPr lang="en-US" sz="12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29712" y="603622"/>
            <a:ext cx="180498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dirty="0" smtClean="0">
                <a:latin typeface="LM Sans 10" panose="00000500000000000000" pitchFamily="50" charset="0"/>
              </a:rPr>
              <a:t>Evaluation objectives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9628673" y="3572835"/>
            <a:ext cx="2132742" cy="994113"/>
            <a:chOff x="9628673" y="3043341"/>
            <a:chExt cx="2132742" cy="1045172"/>
          </a:xfrm>
        </p:grpSpPr>
        <p:sp>
          <p:nvSpPr>
            <p:cNvPr id="71" name="Rectangle 70"/>
            <p:cNvSpPr/>
            <p:nvPr/>
          </p:nvSpPr>
          <p:spPr>
            <a:xfrm>
              <a:off x="9628673" y="3043341"/>
              <a:ext cx="2049556" cy="94507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0" bIns="0" rtlCol="0" anchor="t"/>
            <a:lstStyle/>
            <a:p>
              <a:pPr>
                <a:tabLst>
                  <a:tab pos="717550" algn="l"/>
                  <a:tab pos="1073150" algn="l"/>
                </a:tabLst>
              </a:pPr>
              <a:endPara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9711859" y="3143440"/>
              <a:ext cx="2049556" cy="9450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0" bIns="0" rtlCol="0" anchor="t"/>
            <a:lstStyle/>
            <a:p>
              <a:pPr>
                <a:tabLst>
                  <a:tab pos="717550" algn="l"/>
                  <a:tab pos="1073150" algn="l"/>
                </a:tabLst>
              </a:pPr>
              <a:r>
                <a:rPr lang="en-US" sz="12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KPI	[ 111.8</a:t>
              </a:r>
              <a: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>, 112.5,</a:t>
              </a:r>
            </a:p>
            <a:p>
              <a:pPr>
                <a:tabLst>
                  <a:tab pos="717550" algn="l"/>
                  <a:tab pos="1073150" algn="l"/>
                </a:tabLst>
              </a:pPr>
              <a: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>	  </a:t>
              </a:r>
              <a:r>
                <a:rPr lang="en-US" sz="12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111.9.45, 110.6,</a:t>
              </a:r>
              <a:endParaRPr lang="en-US" sz="12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  <a:p>
              <a:pPr>
                <a:tabLst>
                  <a:tab pos="717550" algn="l"/>
                  <a:tab pos="1073150" algn="l"/>
                </a:tabLst>
              </a:pPr>
              <a: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>	  </a:t>
              </a:r>
              <a:r>
                <a:rPr lang="en-US" sz="12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111.0 ]</a:t>
              </a:r>
            </a:p>
            <a:p>
              <a:pPr>
                <a:tabLst>
                  <a:tab pos="717550" algn="l"/>
                  <a:tab pos="1073150" algn="l"/>
                </a:tabLst>
              </a:pPr>
              <a:r>
                <a:rPr lang="en-US" sz="12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var. score</a:t>
              </a:r>
              <a: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>	</a:t>
              </a:r>
              <a:r>
                <a:rPr lang="en-US" sz="12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 1.89 Mbit/s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801573" y="3028288"/>
            <a:ext cx="1795025" cy="443440"/>
            <a:chOff x="9739736" y="2885515"/>
            <a:chExt cx="1795025" cy="443440"/>
          </a:xfrm>
          <a:solidFill>
            <a:schemeClr val="bg1">
              <a:alpha val="50000"/>
            </a:schemeClr>
          </a:solidFill>
        </p:grpSpPr>
        <p:sp>
          <p:nvSpPr>
            <p:cNvPr id="132" name="TextBox 131"/>
            <p:cNvSpPr txBox="1"/>
            <p:nvPr/>
          </p:nvSpPr>
          <p:spPr>
            <a:xfrm>
              <a:off x="9739736" y="2885515"/>
              <a:ext cx="1795025" cy="246221"/>
            </a:xfrm>
            <a:prstGeom prst="rect">
              <a:avLst/>
            </a:prstGeom>
            <a:grpFill/>
          </p:spPr>
          <p:txBody>
            <a:bodyPr wrap="none" lIns="72000" tIns="0" rIns="72000" bIns="0" rtlCol="0" anchor="ctr">
              <a:spAutoFit/>
            </a:bodyPr>
            <a:lstStyle/>
            <a:p>
              <a:pPr algn="ctr"/>
              <a:r>
                <a:rPr lang="en-US" sz="1600" dirty="0" smtClean="0">
                  <a:latin typeface="LM Sans 10" panose="00000500000000000000" pitchFamily="50" charset="0"/>
                </a:rPr>
                <a:t>Performance report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9739736" y="3082734"/>
              <a:ext cx="1795025" cy="246221"/>
            </a:xfrm>
            <a:prstGeom prst="rect">
              <a:avLst/>
            </a:prstGeom>
            <a:grpFill/>
          </p:spPr>
          <p:txBody>
            <a:bodyPr wrap="square" lIns="180000" tIns="0" rIns="180000" bIns="0" rtlCol="0" anchor="ctr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LM Sans 10" panose="00000500000000000000" pitchFamily="50" charset="0"/>
                </a:rPr>
                <a:t>(simplified)</a:t>
              </a:r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660500" y="1384436"/>
            <a:ext cx="517304" cy="318924"/>
          </a:xfrm>
          <a:prstGeom prst="rect">
            <a:avLst/>
          </a:prstGeom>
          <a:solidFill>
            <a:srgbClr val="1D76B3"/>
          </a:solidFill>
        </p:spPr>
        <p:txBody>
          <a:bodyPr wrap="none" lIns="72000" tIns="36000" rIns="72000" bIns="36000" rtlCol="0" anchor="ctr">
            <a:spAutoFit/>
          </a:bodyPr>
          <a:lstStyle/>
          <a:p>
            <a:pPr algn="r"/>
            <a:r>
              <a:rPr lang="en-CH" sz="1600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§</a:t>
            </a:r>
            <a:r>
              <a:rPr lang="en-US" sz="1600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4.1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9687851" y="1384436"/>
            <a:ext cx="2049556" cy="117081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0" bIns="0" rtlCol="0" anchor="t"/>
          <a:lstStyle/>
          <a:p>
            <a:pPr>
              <a:spcAft>
                <a:spcPts val="600"/>
              </a:spcAft>
              <a:tabLst>
                <a:tab pos="1076325" algn="l"/>
              </a:tabLst>
            </a:pP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runtime 	: 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30s</a:t>
            </a:r>
            <a:b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</a:br>
            <a:r>
              <a:rPr lang="en-US" sz="1200" dirty="0" err="1" smtClean="0">
                <a:solidFill>
                  <a:schemeClr val="tx1"/>
                </a:solidFill>
                <a:latin typeface="LM Sans 10" panose="00000500000000000000" pitchFamily="50" charset="0"/>
              </a:rPr>
              <a:t>has_converged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	: True</a:t>
            </a:r>
          </a:p>
          <a:p>
            <a:pPr>
              <a:spcAft>
                <a:spcPts val="600"/>
              </a:spcAft>
              <a:tabLst>
                <a:tab pos="1076325" algn="l"/>
              </a:tabLst>
            </a:pP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#runs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: 5</a:t>
            </a:r>
            <a:b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span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	: anytime </a:t>
            </a:r>
          </a:p>
          <a:p>
            <a:pPr>
              <a:spcAft>
                <a:spcPts val="600"/>
              </a:spcAft>
              <a:tabLst>
                <a:tab pos="1076325" algn="l"/>
              </a:tabLst>
            </a:pP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#</a:t>
            </a:r>
            <a:r>
              <a:rPr lang="en-US" sz="1200" dirty="0">
                <a:solidFill>
                  <a:schemeClr val="tx1"/>
                </a:solidFill>
                <a:latin typeface="LM Sans 10" panose="00000500000000000000" pitchFamily="50" charset="0"/>
              </a:rPr>
              <a:t>series 	</a:t>
            </a:r>
            <a:r>
              <a: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: 3</a:t>
            </a:r>
            <a:endParaRPr lang="en-US" sz="12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0119600" y="852097"/>
            <a:ext cx="1158972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 smtClean="0">
                <a:latin typeface="LM Sans 10" panose="00000500000000000000" pitchFamily="50" charset="0"/>
              </a:rPr>
              <a:t>Design report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231811" y="1049316"/>
            <a:ext cx="96661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M Sans 10" panose="00000500000000000000" pitchFamily="50" charset="0"/>
              </a:rPr>
              <a:t>(simplified)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697401" y="1384436"/>
            <a:ext cx="517304" cy="318924"/>
          </a:xfrm>
          <a:prstGeom prst="rect">
            <a:avLst/>
          </a:prstGeom>
          <a:solidFill>
            <a:srgbClr val="1D76B3"/>
          </a:solidFill>
        </p:spPr>
        <p:txBody>
          <a:bodyPr wrap="none" lIns="72000" tIns="36000" rIns="72000" bIns="36000" rtlCol="0" anchor="ctr">
            <a:spAutoFit/>
          </a:bodyPr>
          <a:lstStyle/>
          <a:p>
            <a:pPr algn="r"/>
            <a:r>
              <a:rPr lang="en-CH" sz="1600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§</a:t>
            </a:r>
            <a:r>
              <a:rPr lang="en-US" sz="1600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4.2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8826141" y="1384436"/>
            <a:ext cx="517304" cy="318924"/>
          </a:xfrm>
          <a:prstGeom prst="rect">
            <a:avLst/>
          </a:prstGeom>
          <a:solidFill>
            <a:srgbClr val="1D76B3"/>
          </a:solidFill>
        </p:spPr>
        <p:txBody>
          <a:bodyPr wrap="none" lIns="72000" tIns="36000" rIns="72000" bIns="36000" rtlCol="0" anchor="ctr">
            <a:spAutoFit/>
          </a:bodyPr>
          <a:lstStyle/>
          <a:p>
            <a:pPr algn="r"/>
            <a:r>
              <a:rPr lang="en-CH" sz="1600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§</a:t>
            </a:r>
            <a:r>
              <a:rPr lang="en-US" sz="1600" dirty="0" smtClean="0">
                <a:solidFill>
                  <a:schemeClr val="bg1"/>
                </a:solidFill>
                <a:latin typeface="LM Sans 10" panose="00000500000000000000" pitchFamily="50" charset="0"/>
              </a:rPr>
              <a:t>4.3</a:t>
            </a:r>
          </a:p>
        </p:txBody>
      </p:sp>
      <p:cxnSp>
        <p:nvCxnSpPr>
          <p:cNvPr id="51" name="Straight Arrow Connector 50"/>
          <p:cNvCxnSpPr>
            <a:stCxn id="84" idx="3"/>
            <a:endCxn id="60" idx="1"/>
          </p:cNvCxnSpPr>
          <p:nvPr/>
        </p:nvCxnSpPr>
        <p:spPr>
          <a:xfrm>
            <a:off x="2886822" y="2223554"/>
            <a:ext cx="23029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81658" y="3712187"/>
            <a:ext cx="2624322" cy="815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117121" y="1859109"/>
            <a:ext cx="6195844" cy="115946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72000" rIns="0" bIns="72000" rtlCol="0" anchor="t"/>
          <a:lstStyle/>
          <a:p>
            <a:endParaRPr lang="en-US" sz="160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3301" y="2241267"/>
            <a:ext cx="1713612" cy="675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Is runtime </a:t>
            </a:r>
            <a:b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long enough? </a:t>
            </a:r>
            <a:b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‘</a:t>
            </a:r>
            <a:r>
              <a:rPr lang="en-US" sz="1400" dirty="0" err="1" smtClean="0">
                <a:solidFill>
                  <a:schemeClr val="tx1"/>
                </a:solidFill>
                <a:latin typeface="LM Sans 10" panose="00000500000000000000" pitchFamily="50" charset="0"/>
              </a:rPr>
              <a:t>has_converged</a:t>
            </a:r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’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198207" y="2240335"/>
            <a:ext cx="2004088" cy="676942"/>
            <a:chOff x="5198827" y="2241267"/>
            <a:chExt cx="2004088" cy="676942"/>
          </a:xfrm>
        </p:grpSpPr>
        <p:sp>
          <p:nvSpPr>
            <p:cNvPr id="103" name="Rectangle 102"/>
            <p:cNvSpPr/>
            <p:nvPr/>
          </p:nvSpPr>
          <p:spPr>
            <a:xfrm>
              <a:off x="5198827" y="2241267"/>
              <a:ext cx="2002248" cy="314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>How many runs</a:t>
              </a:r>
              <a:r>
                <a:rPr lang="en-US" sz="14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? ‘#runs’</a:t>
              </a:r>
              <a:endParaRPr lang="en-US" sz="14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198827" y="2603298"/>
              <a:ext cx="2004088" cy="314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>When to run</a:t>
              </a:r>
              <a:r>
                <a:rPr lang="en-US" sz="14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? ‘span’</a:t>
              </a:r>
              <a:endParaRPr lang="en-US" sz="14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3117121" y="3158335"/>
            <a:ext cx="6195844" cy="118699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72000" rIns="0" bIns="72000" rtlCol="0" anchor="t"/>
          <a:lstStyle/>
          <a:p>
            <a:endParaRPr lang="en-US" sz="160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3343301" y="3549771"/>
            <a:ext cx="1715452" cy="675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Compute</a:t>
            </a:r>
            <a:b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metrics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5340843" y="3549771"/>
            <a:ext cx="1715452" cy="675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Compute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KPIs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7338385" y="3549771"/>
            <a:ext cx="1715452" cy="675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Compute </a:t>
            </a:r>
            <a:b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variability score</a:t>
            </a:r>
          </a:p>
        </p:txBody>
      </p:sp>
      <p:cxnSp>
        <p:nvCxnSpPr>
          <p:cNvPr id="156" name="Straight Arrow Connector 155"/>
          <p:cNvCxnSpPr>
            <a:stCxn id="135" idx="3"/>
            <a:endCxn id="138" idx="1"/>
          </p:cNvCxnSpPr>
          <p:nvPr/>
        </p:nvCxnSpPr>
        <p:spPr>
          <a:xfrm>
            <a:off x="5058753" y="3887311"/>
            <a:ext cx="2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38" idx="3"/>
            <a:endCxn id="141" idx="1"/>
          </p:cNvCxnSpPr>
          <p:nvPr/>
        </p:nvCxnSpPr>
        <p:spPr>
          <a:xfrm>
            <a:off x="7056295" y="3887311"/>
            <a:ext cx="282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43301" y="3210368"/>
            <a:ext cx="69249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dirty="0" smtClean="0">
                <a:latin typeface="LM Sans 10" panose="00000500000000000000" pitchFamily="50" charset="0"/>
              </a:rPr>
              <a:t>Analysis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52364" y="1913185"/>
            <a:ext cx="575479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dirty="0" smtClean="0">
                <a:latin typeface="LM Sans 10" panose="00000500000000000000" pitchFamily="50" charset="0"/>
              </a:rPr>
              <a:t>Design</a:t>
            </a:r>
          </a:p>
        </p:txBody>
      </p:sp>
      <p:cxnSp>
        <p:nvCxnSpPr>
          <p:cNvPr id="186" name="Straight Arrow Connector 185"/>
          <p:cNvCxnSpPr>
            <a:stCxn id="103" idx="0"/>
            <a:endCxn id="192" idx="1"/>
          </p:cNvCxnSpPr>
          <p:nvPr/>
        </p:nvCxnSpPr>
        <p:spPr>
          <a:xfrm rot="5400000" flipH="1" flipV="1">
            <a:off x="7839514" y="392000"/>
            <a:ext cx="208152" cy="34885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0" idx="0"/>
            <a:endCxn id="192" idx="1"/>
          </p:cNvCxnSpPr>
          <p:nvPr/>
        </p:nvCxnSpPr>
        <p:spPr>
          <a:xfrm rot="5400000" flipH="1" flipV="1">
            <a:off x="8837438" y="1390856"/>
            <a:ext cx="209084" cy="14917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0" idx="0"/>
            <a:endCxn id="192" idx="1"/>
          </p:cNvCxnSpPr>
          <p:nvPr/>
        </p:nvCxnSpPr>
        <p:spPr>
          <a:xfrm rot="5400000" flipH="1" flipV="1">
            <a:off x="6839436" y="-607146"/>
            <a:ext cx="209084" cy="548774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185"/>
          <p:cNvCxnSpPr>
            <a:stCxn id="50" idx="3"/>
            <a:endCxn id="192" idx="1"/>
          </p:cNvCxnSpPr>
          <p:nvPr/>
        </p:nvCxnSpPr>
        <p:spPr>
          <a:xfrm flipV="1">
            <a:off x="7202295" y="2032183"/>
            <a:ext cx="2485554" cy="727639"/>
          </a:xfrm>
          <a:prstGeom prst="bentConnector3">
            <a:avLst>
              <a:gd name="adj1" fmla="val 24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25" y="779734"/>
            <a:ext cx="1750450" cy="69833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09865" y="819490"/>
            <a:ext cx="966611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LM Sans 10" panose="00000500000000000000" pitchFamily="50" charset="0"/>
              </a:rPr>
              <a:t>(simplified)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338385" y="2241267"/>
            <a:ext cx="1715452" cy="675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How many series? </a:t>
            </a:r>
            <a:b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</a:br>
            <a:r>
              <a:rPr lang="en-US" sz="14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‘#series’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9687849" y="1842607"/>
            <a:ext cx="211205" cy="379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124071" y="3549771"/>
            <a:ext cx="998137" cy="6750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125" name="Straight Arrow Connector 124"/>
          <p:cNvCxnSpPr>
            <a:stCxn id="141" idx="3"/>
          </p:cNvCxnSpPr>
          <p:nvPr/>
        </p:nvCxnSpPr>
        <p:spPr>
          <a:xfrm>
            <a:off x="9053837" y="3887311"/>
            <a:ext cx="5748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115"/>
          <p:cNvCxnSpPr>
            <a:stCxn id="86" idx="2"/>
            <a:endCxn id="9" idx="0"/>
          </p:cNvCxnSpPr>
          <p:nvPr/>
        </p:nvCxnSpPr>
        <p:spPr>
          <a:xfrm flipH="1">
            <a:off x="1493819" y="3610150"/>
            <a:ext cx="2019" cy="102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535928" y="3714341"/>
            <a:ext cx="1919820" cy="852608"/>
            <a:chOff x="185696" y="3714341"/>
            <a:chExt cx="1919820" cy="852608"/>
          </a:xfrm>
        </p:grpSpPr>
        <p:sp>
          <p:nvSpPr>
            <p:cNvPr id="54" name="Rectangle 53"/>
            <p:cNvSpPr/>
            <p:nvPr/>
          </p:nvSpPr>
          <p:spPr>
            <a:xfrm>
              <a:off x="185696" y="3714341"/>
              <a:ext cx="1781051" cy="648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0" bIns="0" rtlCol="0" anchor="t"/>
            <a:lstStyle/>
            <a:p>
              <a:endParaRPr lang="en-US" sz="12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23314" y="3918706"/>
              <a:ext cx="1782202" cy="648243"/>
              <a:chOff x="239494" y="3918706"/>
              <a:chExt cx="1782202" cy="648243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239494" y="3918706"/>
                <a:ext cx="1782202" cy="64824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0" bIns="0" rtlCol="0" anchor="t"/>
              <a:lstStyle/>
              <a:p>
                <a:endParaRPr lang="en-US" sz="12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 flipH="1" flipV="1">
                <a:off x="379571" y="4140237"/>
                <a:ext cx="0" cy="360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379571" y="4500237"/>
                <a:ext cx="1476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335649" y="3949562"/>
                <a:ext cx="76783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200" dirty="0" smtClean="0">
                    <a:latin typeface="LM Sans 10" panose="00000500000000000000" pitchFamily="50" charset="0"/>
                  </a:rPr>
                  <a:t>Throughput</a:t>
                </a: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441687" y="4174864"/>
                <a:ext cx="1325270" cy="290745"/>
              </a:xfrm>
              <a:custGeom>
                <a:avLst/>
                <a:gdLst>
                  <a:gd name="connsiteX0" fmla="*/ 0 w 1315616"/>
                  <a:gd name="connsiteY0" fmla="*/ 457213 h 646983"/>
                  <a:gd name="connsiteX1" fmla="*/ 93306 w 1315616"/>
                  <a:gd name="connsiteY1" fmla="*/ 55996 h 646983"/>
                  <a:gd name="connsiteX2" fmla="*/ 130629 w 1315616"/>
                  <a:gd name="connsiteY2" fmla="*/ 541188 h 646983"/>
                  <a:gd name="connsiteX3" fmla="*/ 242596 w 1315616"/>
                  <a:gd name="connsiteY3" fmla="*/ 251939 h 646983"/>
                  <a:gd name="connsiteX4" fmla="*/ 335902 w 1315616"/>
                  <a:gd name="connsiteY4" fmla="*/ 625164 h 646983"/>
                  <a:gd name="connsiteX5" fmla="*/ 457200 w 1315616"/>
                  <a:gd name="connsiteY5" fmla="*/ 382568 h 646983"/>
                  <a:gd name="connsiteX6" fmla="*/ 457200 w 1315616"/>
                  <a:gd name="connsiteY6" fmla="*/ 130641 h 646983"/>
                  <a:gd name="connsiteX7" fmla="*/ 606490 w 1315616"/>
                  <a:gd name="connsiteY7" fmla="*/ 18674 h 646983"/>
                  <a:gd name="connsiteX8" fmla="*/ 643812 w 1315616"/>
                  <a:gd name="connsiteY8" fmla="*/ 513196 h 646983"/>
                  <a:gd name="connsiteX9" fmla="*/ 765110 w 1315616"/>
                  <a:gd name="connsiteY9" fmla="*/ 410559 h 646983"/>
                  <a:gd name="connsiteX10" fmla="*/ 895739 w 1315616"/>
                  <a:gd name="connsiteY10" fmla="*/ 615833 h 646983"/>
                  <a:gd name="connsiteX11" fmla="*/ 1007706 w 1315616"/>
                  <a:gd name="connsiteY11" fmla="*/ 345245 h 646983"/>
                  <a:gd name="connsiteX12" fmla="*/ 1082351 w 1315616"/>
                  <a:gd name="connsiteY12" fmla="*/ 643825 h 646983"/>
                  <a:gd name="connsiteX13" fmla="*/ 1231641 w 1315616"/>
                  <a:gd name="connsiteY13" fmla="*/ 111980 h 646983"/>
                  <a:gd name="connsiteX14" fmla="*/ 1315616 w 1315616"/>
                  <a:gd name="connsiteY14" fmla="*/ 513196 h 646983"/>
                  <a:gd name="connsiteX0" fmla="*/ 0 w 1315616"/>
                  <a:gd name="connsiteY0" fmla="*/ 452202 h 641972"/>
                  <a:gd name="connsiteX1" fmla="*/ 93306 w 1315616"/>
                  <a:gd name="connsiteY1" fmla="*/ 50985 h 641972"/>
                  <a:gd name="connsiteX2" fmla="*/ 130629 w 1315616"/>
                  <a:gd name="connsiteY2" fmla="*/ 536177 h 641972"/>
                  <a:gd name="connsiteX3" fmla="*/ 242596 w 1315616"/>
                  <a:gd name="connsiteY3" fmla="*/ 246928 h 641972"/>
                  <a:gd name="connsiteX4" fmla="*/ 335902 w 1315616"/>
                  <a:gd name="connsiteY4" fmla="*/ 620153 h 641972"/>
                  <a:gd name="connsiteX5" fmla="*/ 457200 w 1315616"/>
                  <a:gd name="connsiteY5" fmla="*/ 377557 h 641972"/>
                  <a:gd name="connsiteX6" fmla="*/ 514350 w 1315616"/>
                  <a:gd name="connsiteY6" fmla="*/ 158967 h 641972"/>
                  <a:gd name="connsiteX7" fmla="*/ 606490 w 1315616"/>
                  <a:gd name="connsiteY7" fmla="*/ 13663 h 641972"/>
                  <a:gd name="connsiteX8" fmla="*/ 643812 w 1315616"/>
                  <a:gd name="connsiteY8" fmla="*/ 508185 h 641972"/>
                  <a:gd name="connsiteX9" fmla="*/ 765110 w 1315616"/>
                  <a:gd name="connsiteY9" fmla="*/ 405548 h 641972"/>
                  <a:gd name="connsiteX10" fmla="*/ 895739 w 1315616"/>
                  <a:gd name="connsiteY10" fmla="*/ 610822 h 641972"/>
                  <a:gd name="connsiteX11" fmla="*/ 1007706 w 1315616"/>
                  <a:gd name="connsiteY11" fmla="*/ 340234 h 641972"/>
                  <a:gd name="connsiteX12" fmla="*/ 1082351 w 1315616"/>
                  <a:gd name="connsiteY12" fmla="*/ 638814 h 641972"/>
                  <a:gd name="connsiteX13" fmla="*/ 1231641 w 1315616"/>
                  <a:gd name="connsiteY13" fmla="*/ 106969 h 641972"/>
                  <a:gd name="connsiteX14" fmla="*/ 1315616 w 1315616"/>
                  <a:gd name="connsiteY14" fmla="*/ 508185 h 641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15616" h="641972">
                    <a:moveTo>
                      <a:pt x="0" y="452202"/>
                    </a:moveTo>
                    <a:cubicBezTo>
                      <a:pt x="35767" y="244595"/>
                      <a:pt x="71535" y="36989"/>
                      <a:pt x="93306" y="50985"/>
                    </a:cubicBezTo>
                    <a:cubicBezTo>
                      <a:pt x="115078" y="64981"/>
                      <a:pt x="105747" y="503520"/>
                      <a:pt x="130629" y="536177"/>
                    </a:cubicBezTo>
                    <a:cubicBezTo>
                      <a:pt x="155511" y="568834"/>
                      <a:pt x="208384" y="232932"/>
                      <a:pt x="242596" y="246928"/>
                    </a:cubicBezTo>
                    <a:cubicBezTo>
                      <a:pt x="276808" y="260924"/>
                      <a:pt x="300135" y="598382"/>
                      <a:pt x="335902" y="620153"/>
                    </a:cubicBezTo>
                    <a:cubicBezTo>
                      <a:pt x="371669" y="641925"/>
                      <a:pt x="427459" y="454421"/>
                      <a:pt x="457200" y="377557"/>
                    </a:cubicBezTo>
                    <a:cubicBezTo>
                      <a:pt x="486941" y="300693"/>
                      <a:pt x="489468" y="219616"/>
                      <a:pt x="514350" y="158967"/>
                    </a:cubicBezTo>
                    <a:cubicBezTo>
                      <a:pt x="539232" y="98318"/>
                      <a:pt x="584913" y="-44540"/>
                      <a:pt x="606490" y="13663"/>
                    </a:cubicBezTo>
                    <a:cubicBezTo>
                      <a:pt x="628067" y="71866"/>
                      <a:pt x="617375" y="442871"/>
                      <a:pt x="643812" y="508185"/>
                    </a:cubicBezTo>
                    <a:cubicBezTo>
                      <a:pt x="670249" y="573499"/>
                      <a:pt x="723122" y="388442"/>
                      <a:pt x="765110" y="405548"/>
                    </a:cubicBezTo>
                    <a:cubicBezTo>
                      <a:pt x="807098" y="422654"/>
                      <a:pt x="855306" y="621708"/>
                      <a:pt x="895739" y="610822"/>
                    </a:cubicBezTo>
                    <a:cubicBezTo>
                      <a:pt x="936172" y="599936"/>
                      <a:pt x="976604" y="335569"/>
                      <a:pt x="1007706" y="340234"/>
                    </a:cubicBezTo>
                    <a:cubicBezTo>
                      <a:pt x="1038808" y="344899"/>
                      <a:pt x="1045029" y="677691"/>
                      <a:pt x="1082351" y="638814"/>
                    </a:cubicBezTo>
                    <a:cubicBezTo>
                      <a:pt x="1119673" y="599937"/>
                      <a:pt x="1192764" y="128740"/>
                      <a:pt x="1231641" y="106969"/>
                    </a:cubicBezTo>
                    <a:cubicBezTo>
                      <a:pt x="1270518" y="85198"/>
                      <a:pt x="1293067" y="296691"/>
                      <a:pt x="1315616" y="508185"/>
                    </a:cubicBezTo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LM Sans 10" panose="00000500000000000000" pitchFamily="50" charset="0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304639" y="3721371"/>
              <a:ext cx="35638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1200" dirty="0" smtClean="0">
                  <a:latin typeface="LM Sans 10" panose="00000500000000000000" pitchFamily="50" charset="0"/>
                </a:rPr>
                <a:t>Delay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53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684277" y="1405713"/>
            <a:ext cx="4894090" cy="1799450"/>
            <a:chOff x="1684277" y="1405713"/>
            <a:chExt cx="4894090" cy="1799450"/>
          </a:xfrm>
        </p:grpSpPr>
        <p:sp>
          <p:nvSpPr>
            <p:cNvPr id="125" name="Rectangle 124"/>
            <p:cNvSpPr/>
            <p:nvPr/>
          </p:nvSpPr>
          <p:spPr>
            <a:xfrm>
              <a:off x="3765778" y="1581758"/>
              <a:ext cx="1809521" cy="1623405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M Sans 10" panose="00000500000000000000" pitchFamily="2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765779" y="1405713"/>
              <a:ext cx="1809520" cy="233749"/>
            </a:xfrm>
            <a:prstGeom prst="rect">
              <a:avLst/>
            </a:prstGeom>
            <a:solidFill>
              <a:srgbClr val="AA44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Baloo</a:t>
              </a:r>
              <a:endParaRPr lang="en-US" sz="1200" dirty="0">
                <a:solidFill>
                  <a:schemeClr val="bg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37363" y="2885385"/>
              <a:ext cx="360000" cy="234000"/>
            </a:xfrm>
            <a:prstGeom prst="rect">
              <a:avLst/>
            </a:prstGeom>
            <a:solidFill>
              <a:srgbClr val="70707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HW1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485780" y="2885385"/>
              <a:ext cx="360000" cy="234000"/>
            </a:xfrm>
            <a:prstGeom prst="rect">
              <a:avLst/>
            </a:prstGeom>
            <a:solidFill>
              <a:srgbClr val="70707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HW2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37542" y="2885385"/>
              <a:ext cx="360000" cy="234000"/>
            </a:xfrm>
            <a:prstGeom prst="rect">
              <a:avLst/>
            </a:prstGeom>
            <a:solidFill>
              <a:srgbClr val="70707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HW3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837907" y="1722120"/>
              <a:ext cx="791915" cy="234000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Protocol A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701737" y="1722120"/>
              <a:ext cx="791915" cy="234000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err="1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ProtocolB</a:t>
              </a:r>
              <a:endParaRPr lang="en-US" sz="105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663570" y="1758328"/>
              <a:ext cx="611830" cy="161583"/>
            </a:xfrm>
            <a:prstGeom prst="rect">
              <a:avLst/>
            </a:prstGeom>
            <a:noFill/>
          </p:spPr>
          <p:txBody>
            <a:bodyPr wrap="none" lIns="36000" tIns="0" rIns="0" bIns="0" rtlCol="0" anchor="ctr">
              <a:spAutoFit/>
            </a:bodyPr>
            <a:lstStyle/>
            <a:p>
              <a:r>
                <a:rPr lang="en-US" sz="1050" dirty="0" smtClean="0">
                  <a:latin typeface="LM Sans 10" panose="00000500000000000000" pitchFamily="50" charset="0"/>
                </a:rPr>
                <a:t>Logic only</a:t>
              </a:r>
            </a:p>
          </p:txBody>
        </p:sp>
        <p:cxnSp>
          <p:nvCxnSpPr>
            <p:cNvPr id="8" name="Straight Connector 7"/>
            <p:cNvCxnSpPr>
              <a:stCxn id="106" idx="3"/>
              <a:endCxn id="142" idx="1"/>
            </p:cNvCxnSpPr>
            <p:nvPr/>
          </p:nvCxnSpPr>
          <p:spPr>
            <a:xfrm>
              <a:off x="5493652" y="1839120"/>
              <a:ext cx="16991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3837907" y="2029477"/>
              <a:ext cx="1655745" cy="475193"/>
            </a:xfrm>
            <a:prstGeom prst="rect">
              <a:avLst/>
            </a:prstGeom>
            <a:solidFill>
              <a:srgbClr val="AA44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  <a:latin typeface="LM Sans 10" panose="00000500000000000000" pitchFamily="50" charset="0"/>
                </a:rPr>
                <a:t>Middleware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663570" y="2105491"/>
              <a:ext cx="901973" cy="323165"/>
            </a:xfrm>
            <a:prstGeom prst="rect">
              <a:avLst/>
            </a:prstGeom>
            <a:noFill/>
          </p:spPr>
          <p:txBody>
            <a:bodyPr wrap="none" lIns="36000" tIns="0" rIns="0" bIns="0" rtlCol="0" anchor="ctr">
              <a:spAutoFit/>
            </a:bodyPr>
            <a:lstStyle/>
            <a:p>
              <a:r>
                <a:rPr lang="en-US" sz="1050" dirty="0" smtClean="0">
                  <a:latin typeface="LM Sans 10" panose="00000500000000000000" pitchFamily="50" charset="0"/>
                </a:rPr>
                <a:t>Interface to the</a:t>
              </a:r>
              <a:br>
                <a:rPr lang="en-US" sz="1050" dirty="0" smtClean="0">
                  <a:latin typeface="LM Sans 10" panose="00000500000000000000" pitchFamily="50" charset="0"/>
                </a:rPr>
              </a:br>
              <a:r>
                <a:rPr lang="en-US" sz="1050" dirty="0" smtClean="0">
                  <a:latin typeface="LM Sans 10" panose="00000500000000000000" pitchFamily="50" charset="0"/>
                </a:rPr>
                <a:t>radio and HW</a:t>
              </a:r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493652" y="2267073"/>
              <a:ext cx="16991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1684277" y="1722120"/>
              <a:ext cx="1554966" cy="1397265"/>
              <a:chOff x="1541416" y="1609427"/>
              <a:chExt cx="1554966" cy="139726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391531" y="1609427"/>
                <a:ext cx="704851" cy="782549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Crystal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769042" y="1754213"/>
                <a:ext cx="472886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sz="1050" dirty="0" smtClean="0">
                    <a:latin typeface="LM Sans 10" panose="00000500000000000000" pitchFamily="50" charset="0"/>
                  </a:rPr>
                  <a:t>Network</a:t>
                </a:r>
                <a:br>
                  <a:rPr lang="en-US" sz="1050" dirty="0" smtClean="0">
                    <a:latin typeface="LM Sans 10" panose="00000500000000000000" pitchFamily="50" charset="0"/>
                  </a:rPr>
                </a:br>
                <a:r>
                  <a:rPr lang="en-US" sz="1050" dirty="0" smtClean="0">
                    <a:latin typeface="LM Sans 10" panose="00000500000000000000" pitchFamily="50" charset="0"/>
                  </a:rPr>
                  <a:t>layer</a:t>
                </a:r>
                <a:br>
                  <a:rPr lang="en-US" sz="1050" dirty="0" smtClean="0">
                    <a:latin typeface="LM Sans 10" panose="00000500000000000000" pitchFamily="50" charset="0"/>
                  </a:rPr>
                </a:br>
                <a:r>
                  <a:rPr lang="en-US" sz="1050" dirty="0" smtClean="0">
                    <a:latin typeface="LM Sans 10" panose="00000500000000000000" pitchFamily="50" charset="0"/>
                  </a:rPr>
                  <a:t>protocol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391531" y="2772692"/>
                <a:ext cx="704851" cy="234000"/>
              </a:xfrm>
              <a:prstGeom prst="rect">
                <a:avLst/>
              </a:prstGeom>
              <a:solidFill>
                <a:srgbClr val="70707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HW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845986" y="2808901"/>
                <a:ext cx="39594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sz="1050" dirty="0" smtClean="0">
                    <a:latin typeface="LM Sans 10" panose="00000500000000000000" pitchFamily="50" charset="0"/>
                  </a:rPr>
                  <a:t>Drivers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391531" y="2465334"/>
                <a:ext cx="704851" cy="234000"/>
              </a:xfrm>
              <a:prstGeom prst="rect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Glossy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541416" y="2501543"/>
                <a:ext cx="70051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sz="1050" dirty="0" smtClean="0">
                    <a:latin typeface="LM Sans 10" panose="00000500000000000000" pitchFamily="50" charset="0"/>
                  </a:rPr>
                  <a:t>ST primitive</a:t>
                </a:r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3837907" y="2578027"/>
              <a:ext cx="360000" cy="234000"/>
            </a:xfrm>
            <a:prstGeom prst="rect">
              <a:avLst/>
            </a:prstGeom>
            <a:solidFill>
              <a:srgbClr val="FFEBD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ST1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01737" y="2578027"/>
              <a:ext cx="360000" cy="234000"/>
            </a:xfrm>
            <a:prstGeom prst="rect">
              <a:avLst/>
            </a:prstGeom>
            <a:solidFill>
              <a:srgbClr val="FFEBD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ST3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269822" y="2578027"/>
              <a:ext cx="360000" cy="234000"/>
            </a:xfrm>
            <a:prstGeom prst="rect">
              <a:avLst/>
            </a:prstGeom>
            <a:solidFill>
              <a:srgbClr val="FFEBD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ST2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133652" y="2578027"/>
              <a:ext cx="360000" cy="234000"/>
            </a:xfrm>
            <a:prstGeom prst="rect">
              <a:avLst/>
            </a:prstGeom>
            <a:solidFill>
              <a:srgbClr val="FFEBD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ST4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663570" y="2533445"/>
              <a:ext cx="914797" cy="323165"/>
            </a:xfrm>
            <a:prstGeom prst="rect">
              <a:avLst/>
            </a:prstGeom>
            <a:noFill/>
          </p:spPr>
          <p:txBody>
            <a:bodyPr wrap="none" lIns="36000" tIns="0" rIns="0" bIns="0" rtlCol="0" anchor="ctr">
              <a:spAutoFit/>
            </a:bodyPr>
            <a:lstStyle/>
            <a:p>
              <a:r>
                <a:rPr lang="en-US" sz="1050" dirty="0" smtClean="0">
                  <a:latin typeface="LM Sans 10" panose="00000500000000000000" pitchFamily="50" charset="0"/>
                </a:rPr>
                <a:t>Communication</a:t>
              </a:r>
              <a:br>
                <a:rPr lang="en-US" sz="1050" dirty="0" smtClean="0">
                  <a:latin typeface="LM Sans 10" panose="00000500000000000000" pitchFamily="50" charset="0"/>
                </a:rPr>
              </a:br>
              <a:r>
                <a:rPr lang="en-US" sz="1050" dirty="0" smtClean="0">
                  <a:latin typeface="LM Sans 10" panose="00000500000000000000" pitchFamily="50" charset="0"/>
                </a:rPr>
                <a:t>Primitives</a:t>
              </a:r>
            </a:p>
          </p:txBody>
        </p:sp>
        <p:cxnSp>
          <p:nvCxnSpPr>
            <p:cNvPr id="148" name="Straight Connector 147"/>
            <p:cNvCxnSpPr/>
            <p:nvPr/>
          </p:nvCxnSpPr>
          <p:spPr>
            <a:xfrm>
              <a:off x="5493652" y="2695027"/>
              <a:ext cx="169918" cy="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536879" y="3523206"/>
            <a:ext cx="3188886" cy="219817"/>
            <a:chOff x="2537395" y="3391922"/>
            <a:chExt cx="3188886" cy="219817"/>
          </a:xfrm>
        </p:grpSpPr>
        <p:grpSp>
          <p:nvGrpSpPr>
            <p:cNvPr id="23" name="Group 22"/>
            <p:cNvGrpSpPr/>
            <p:nvPr/>
          </p:nvGrpSpPr>
          <p:grpSpPr>
            <a:xfrm>
              <a:off x="4884712" y="3395739"/>
              <a:ext cx="841569" cy="216000"/>
              <a:chOff x="4884712" y="3395739"/>
              <a:chExt cx="841569" cy="216000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5253395" y="3422947"/>
                <a:ext cx="47288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Network</a:t>
                </a:r>
              </a:p>
            </p:txBody>
          </p:sp>
          <p:sp>
            <p:nvSpPr>
              <p:cNvPr id="82" name="Rectangle 81"/>
              <p:cNvSpPr>
                <a:spLocks noChangeAspect="1"/>
              </p:cNvSpPr>
              <p:nvPr/>
            </p:nvSpPr>
            <p:spPr>
              <a:xfrm>
                <a:off x="4884712" y="3395739"/>
                <a:ext cx="216000" cy="216000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LM Sans 10" panose="00000500000000000000" pitchFamily="2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3652544" y="3395739"/>
              <a:ext cx="928132" cy="216000"/>
              <a:chOff x="3652544" y="3395739"/>
              <a:chExt cx="928132" cy="216000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21227" y="3422947"/>
                <a:ext cx="559449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Data Link</a:t>
                </a:r>
              </a:p>
            </p:txBody>
          </p:sp>
          <p:sp>
            <p:nvSpPr>
              <p:cNvPr id="79" name="Rectangle 78"/>
              <p:cNvSpPr>
                <a:spLocks noChangeAspect="1"/>
              </p:cNvSpPr>
              <p:nvPr/>
            </p:nvSpPr>
            <p:spPr>
              <a:xfrm>
                <a:off x="3652544" y="3395739"/>
                <a:ext cx="216000" cy="216000"/>
              </a:xfrm>
              <a:prstGeom prst="rect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LM Sans 10" panose="00000500000000000000" pitchFamily="2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537395" y="3391922"/>
              <a:ext cx="825539" cy="216000"/>
              <a:chOff x="2261324" y="3395739"/>
              <a:chExt cx="825539" cy="216000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2630007" y="3422947"/>
                <a:ext cx="45685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Physical</a:t>
                </a:r>
              </a:p>
            </p:txBody>
          </p:sp>
          <p:sp>
            <p:nvSpPr>
              <p:cNvPr id="74" name="Rectangle 73"/>
              <p:cNvSpPr>
                <a:spLocks noChangeAspect="1"/>
              </p:cNvSpPr>
              <p:nvPr/>
            </p:nvSpPr>
            <p:spPr>
              <a:xfrm>
                <a:off x="2261324" y="3395739"/>
                <a:ext cx="216000" cy="216000"/>
              </a:xfrm>
              <a:prstGeom prst="rect">
                <a:avLst/>
              </a:prstGeom>
              <a:solidFill>
                <a:srgbClr val="70707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  <a:latin typeface="LM Sans 10" panose="000005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76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780029" y="3043170"/>
            <a:ext cx="3948112" cy="1792990"/>
            <a:chOff x="3652838" y="3052349"/>
            <a:chExt cx="3948112" cy="1792990"/>
          </a:xfrm>
        </p:grpSpPr>
        <p:sp>
          <p:nvSpPr>
            <p:cNvPr id="141" name="Rectangle 140"/>
            <p:cNvSpPr/>
            <p:nvPr/>
          </p:nvSpPr>
          <p:spPr>
            <a:xfrm>
              <a:off x="3652838" y="3065049"/>
              <a:ext cx="3948112" cy="1780290"/>
            </a:xfrm>
            <a:prstGeom prst="rect">
              <a:avLst/>
            </a:prstGeom>
            <a:solidFill>
              <a:srgbClr val="BFBFBF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652838" y="3052349"/>
              <a:ext cx="3948112" cy="233749"/>
            </a:xfrm>
            <a:prstGeom prst="rect">
              <a:avLst/>
            </a:prstGeom>
            <a:solidFill>
              <a:srgbClr val="AA44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LM Sans 10" panose="00000500000000000000" pitchFamily="50" charset="0"/>
                </a:rPr>
                <a:t>Time-Triggered Wireless (TTW)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19267" y="3360133"/>
            <a:ext cx="1669637" cy="1404747"/>
            <a:chOff x="4881975" y="3360133"/>
            <a:chExt cx="1669637" cy="1404747"/>
          </a:xfrm>
        </p:grpSpPr>
        <p:sp>
          <p:nvSpPr>
            <p:cNvPr id="180" name="Rectangle 179"/>
            <p:cNvSpPr/>
            <p:nvPr/>
          </p:nvSpPr>
          <p:spPr>
            <a:xfrm>
              <a:off x="4881975" y="3360133"/>
              <a:ext cx="1669636" cy="1404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4881977" y="3360134"/>
              <a:ext cx="1669635" cy="233749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TTnet</a:t>
              </a:r>
              <a:endParaRPr lang="en-US" sz="12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pic>
        <p:nvPicPr>
          <p:cNvPr id="144" name="Picture 1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36" y="4107060"/>
            <a:ext cx="304020" cy="432000"/>
          </a:xfrm>
          <a:prstGeom prst="rect">
            <a:avLst/>
          </a:prstGeom>
          <a:ln w="19050"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4986052" y="3662300"/>
            <a:ext cx="1536066" cy="1031144"/>
            <a:chOff x="4948236" y="3662300"/>
            <a:chExt cx="1536066" cy="1031144"/>
          </a:xfrm>
        </p:grpSpPr>
        <p:sp>
          <p:nvSpPr>
            <p:cNvPr id="178" name="Rectangle 177"/>
            <p:cNvSpPr/>
            <p:nvPr/>
          </p:nvSpPr>
          <p:spPr>
            <a:xfrm>
              <a:off x="4948236" y="3662300"/>
              <a:ext cx="1536066" cy="10311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948236" y="3662300"/>
              <a:ext cx="1536065" cy="233749"/>
            </a:xfrm>
            <a:prstGeom prst="rect">
              <a:avLst/>
            </a:prstGeom>
            <a:solidFill>
              <a:srgbClr val="FFEBD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Glossy</a:t>
              </a:r>
              <a:endParaRPr lang="en-US" sz="120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t="1315" r="26918" b="16725"/>
          <a:stretch/>
        </p:blipFill>
        <p:spPr>
          <a:xfrm>
            <a:off x="4285531" y="3924980"/>
            <a:ext cx="243996" cy="432000"/>
          </a:xfrm>
          <a:prstGeom prst="rect">
            <a:avLst/>
          </a:prstGeom>
          <a:ln w="19050">
            <a:noFill/>
          </a:ln>
        </p:spPr>
      </p:pic>
      <p:cxnSp>
        <p:nvCxnSpPr>
          <p:cNvPr id="148" name="Straight Connector 147"/>
          <p:cNvCxnSpPr>
            <a:stCxn id="103" idx="1"/>
            <a:endCxn id="147" idx="3"/>
          </p:cNvCxnSpPr>
          <p:nvPr/>
        </p:nvCxnSpPr>
        <p:spPr>
          <a:xfrm flipH="1" flipV="1">
            <a:off x="4529527" y="4140980"/>
            <a:ext cx="53976" cy="113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4" idx="3"/>
            <a:endCxn id="144" idx="1"/>
          </p:cNvCxnSpPr>
          <p:nvPr/>
        </p:nvCxnSpPr>
        <p:spPr>
          <a:xfrm>
            <a:off x="6924667" y="4320744"/>
            <a:ext cx="166169" cy="231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583503" y="3956404"/>
            <a:ext cx="2341164" cy="687762"/>
            <a:chOff x="4535935" y="3956404"/>
            <a:chExt cx="2341164" cy="687762"/>
          </a:xfrm>
        </p:grpSpPr>
        <p:grpSp>
          <p:nvGrpSpPr>
            <p:cNvPr id="146" name="Group 145"/>
            <p:cNvGrpSpPr/>
            <p:nvPr/>
          </p:nvGrpSpPr>
          <p:grpSpPr>
            <a:xfrm>
              <a:off x="5191582" y="3956404"/>
              <a:ext cx="1049375" cy="654186"/>
              <a:chOff x="4694521" y="2779395"/>
              <a:chExt cx="1131309" cy="705264"/>
            </a:xfrm>
          </p:grpSpPr>
          <p:sp>
            <p:nvSpPr>
              <p:cNvPr id="176" name="Cloud 175"/>
              <p:cNvSpPr/>
              <p:nvPr/>
            </p:nvSpPr>
            <p:spPr>
              <a:xfrm rot="11135353">
                <a:off x="4700843" y="2779395"/>
                <a:ext cx="1124987" cy="705264"/>
              </a:xfrm>
              <a:prstGeom prst="clou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4694521" y="2949155"/>
                <a:ext cx="1123480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Multi-hop</a:t>
                </a:r>
                <a:b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</a:br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Wireless </a:t>
                </a:r>
                <a:r>
                  <a:rPr lang="en-US" sz="1050" dirty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N</a:t>
                </a:r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etwork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535935" y="4006273"/>
              <a:ext cx="599003" cy="269414"/>
              <a:chOff x="4521200" y="1864728"/>
              <a:chExt cx="599003" cy="26941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4521200" y="1867000"/>
                <a:ext cx="468000" cy="267142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b="1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Node</a:t>
                </a:r>
                <a:endParaRPr lang="en-US" sz="105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4989200" y="1864728"/>
                <a:ext cx="131003" cy="135843"/>
                <a:chOff x="4395986" y="2949072"/>
                <a:chExt cx="141231" cy="146449"/>
              </a:xfrm>
            </p:grpSpPr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4477180" y="2958402"/>
                  <a:ext cx="725" cy="136807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 flipV="1">
                  <a:off x="4395986" y="3095209"/>
                  <a:ext cx="81194" cy="312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2700000" flipH="1">
                  <a:off x="4417313" y="2983573"/>
                  <a:ext cx="69001" cy="0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rot="18900000" flipH="1">
                  <a:off x="4468223" y="2983628"/>
                  <a:ext cx="68994" cy="0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Rectangle 120"/>
            <p:cNvSpPr/>
            <p:nvPr/>
          </p:nvSpPr>
          <p:spPr>
            <a:xfrm>
              <a:off x="5539351" y="4482046"/>
              <a:ext cx="354885" cy="162120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Host</a:t>
              </a:r>
              <a:endParaRPr lang="en-US" sz="105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312837" y="4187173"/>
              <a:ext cx="564262" cy="267142"/>
              <a:chOff x="3660781" y="2054950"/>
              <a:chExt cx="564262" cy="267142"/>
            </a:xfrm>
          </p:grpSpPr>
          <p:grpSp>
            <p:nvGrpSpPr>
              <p:cNvPr id="123" name="Group 122"/>
              <p:cNvGrpSpPr/>
              <p:nvPr/>
            </p:nvGrpSpPr>
            <p:grpSpPr>
              <a:xfrm>
                <a:off x="3660781" y="2054950"/>
                <a:ext cx="97943" cy="135723"/>
                <a:chOff x="6332884" y="3596772"/>
                <a:chExt cx="105590" cy="146320"/>
              </a:xfrm>
            </p:grpSpPr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6358250" y="3606102"/>
                  <a:ext cx="725" cy="136807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H="1" flipV="1">
                  <a:off x="6357280" y="3742780"/>
                  <a:ext cx="81194" cy="312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2700000" flipH="1">
                  <a:off x="6298383" y="3631273"/>
                  <a:ext cx="69001" cy="0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18900000" flipH="1">
                  <a:off x="6349293" y="3631328"/>
                  <a:ext cx="68994" cy="0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4" name="Rectangle 123"/>
              <p:cNvSpPr/>
              <p:nvPr/>
            </p:nvSpPr>
            <p:spPr>
              <a:xfrm>
                <a:off x="3758724" y="2054950"/>
                <a:ext cx="466319" cy="267142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b="1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Node</a:t>
                </a:r>
                <a:endParaRPr lang="en-US" sz="105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4535935" y="4366037"/>
              <a:ext cx="599003" cy="269414"/>
              <a:chOff x="4521200" y="1864728"/>
              <a:chExt cx="599003" cy="269414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4521200" y="1867000"/>
                <a:ext cx="468000" cy="267142"/>
              </a:xfrm>
              <a:prstGeom prst="rect">
                <a:avLst/>
              </a:prstGeom>
              <a:solidFill>
                <a:srgbClr val="F2F2F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b="1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Node</a:t>
                </a:r>
                <a:endParaRPr lang="en-US" sz="1050" b="1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grpSp>
            <p:nvGrpSpPr>
              <p:cNvPr id="140" name="Group 139"/>
              <p:cNvGrpSpPr/>
              <p:nvPr/>
            </p:nvGrpSpPr>
            <p:grpSpPr>
              <a:xfrm>
                <a:off x="4989200" y="1864728"/>
                <a:ext cx="131003" cy="135843"/>
                <a:chOff x="4395986" y="2949072"/>
                <a:chExt cx="141231" cy="146449"/>
              </a:xfrm>
            </p:grpSpPr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4477180" y="2958402"/>
                  <a:ext cx="725" cy="136807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H="1" flipV="1">
                  <a:off x="4395986" y="3095209"/>
                  <a:ext cx="81194" cy="312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rot="2700000" flipH="1">
                  <a:off x="4417313" y="2983573"/>
                  <a:ext cx="69001" cy="0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rot="18900000" flipH="1">
                  <a:off x="4468223" y="2983628"/>
                  <a:ext cx="68994" cy="0"/>
                </a:xfrm>
                <a:prstGeom prst="line">
                  <a:avLst/>
                </a:prstGeom>
                <a:solidFill>
                  <a:schemeClr val="bg1">
                    <a:lumMod val="95000"/>
                  </a:schemeClr>
                </a:solidFill>
                <a:ln w="95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84" name="Picture 18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13889" r="19815" b="28518"/>
          <a:stretch/>
        </p:blipFill>
        <p:spPr>
          <a:xfrm>
            <a:off x="3928570" y="4320744"/>
            <a:ext cx="379678" cy="360000"/>
          </a:xfrm>
          <a:prstGeom prst="rect">
            <a:avLst/>
          </a:prstGeom>
        </p:spPr>
      </p:pic>
      <p:cxnSp>
        <p:nvCxnSpPr>
          <p:cNvPr id="185" name="Straight Connector 184"/>
          <p:cNvCxnSpPr>
            <a:stCxn id="139" idx="1"/>
            <a:endCxn id="184" idx="3"/>
          </p:cNvCxnSpPr>
          <p:nvPr/>
        </p:nvCxnSpPr>
        <p:spPr>
          <a:xfrm flipH="1" flipV="1">
            <a:off x="4308248" y="4500744"/>
            <a:ext cx="275255" cy="113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68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611864" y="2460169"/>
            <a:ext cx="4889928" cy="1992467"/>
            <a:chOff x="2611864" y="2460169"/>
            <a:chExt cx="4889928" cy="1992467"/>
          </a:xfrm>
        </p:grpSpPr>
        <p:cxnSp>
          <p:nvCxnSpPr>
            <p:cNvPr id="30" name="Straight Connector 29"/>
            <p:cNvCxnSpPr>
              <a:stCxn id="245" idx="2"/>
              <a:endCxn id="264" idx="0"/>
            </p:cNvCxnSpPr>
            <p:nvPr/>
          </p:nvCxnSpPr>
          <p:spPr>
            <a:xfrm flipH="1">
              <a:off x="3269393" y="2666193"/>
              <a:ext cx="1" cy="235142"/>
            </a:xfrm>
            <a:prstGeom prst="line">
              <a:avLst/>
            </a:prstGeom>
            <a:ln w="6350" cap="rnd">
              <a:solidFill>
                <a:srgbClr val="7070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52" idx="2"/>
              <a:endCxn id="157" idx="0"/>
            </p:cNvCxnSpPr>
            <p:nvPr/>
          </p:nvCxnSpPr>
          <p:spPr>
            <a:xfrm>
              <a:off x="3650301" y="2661400"/>
              <a:ext cx="2782333" cy="239935"/>
            </a:xfrm>
            <a:prstGeom prst="line">
              <a:avLst/>
            </a:prstGeom>
            <a:ln w="6350" cap="rnd">
              <a:solidFill>
                <a:srgbClr val="7070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5108546" y="2522465"/>
              <a:ext cx="354860" cy="1453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678448" y="2522465"/>
              <a:ext cx="992787" cy="14535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LM Sans 10" panose="00000500000000000000" pitchFamily="50" charset="0"/>
                </a:rPr>
                <a:t>sleep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43728" y="2563996"/>
              <a:ext cx="325435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050" dirty="0" smtClean="0">
                  <a:latin typeface="LM Sans 10" panose="00000500000000000000" pitchFamily="50" charset="0"/>
                </a:rPr>
                <a:t>time</a:t>
              </a:r>
              <a:endParaRPr lang="en-US" sz="1050" dirty="0">
                <a:latin typeface="LM Sans 10" panose="00000500000000000000" pitchFamily="50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68203" y="2460169"/>
              <a:ext cx="383180" cy="207654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k</a:t>
              </a:r>
              <a:endParaRPr lang="en-US" sz="105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2611864" y="2474554"/>
              <a:ext cx="43281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latin typeface="LM Sans 10" panose="00000500000000000000" pitchFamily="50" charset="0"/>
                </a:rPr>
                <a:t>Rounds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98300" y="2460169"/>
              <a:ext cx="383180" cy="207654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  <a:latin typeface="LM Sans 10" panose="00000500000000000000" pitchFamily="50" charset="0"/>
                </a:rPr>
                <a:t>k+1</a:t>
              </a:r>
              <a:endParaRPr lang="en-US" sz="1050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3134172" y="2482769"/>
              <a:ext cx="270443" cy="1834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3599214" y="2477976"/>
              <a:ext cx="102174" cy="1834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611864" y="2906932"/>
              <a:ext cx="28854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latin typeface="LM Sans 10" panose="00000500000000000000" pitchFamily="50" charset="0"/>
                </a:rPr>
                <a:t>Slots</a:t>
              </a: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2611864" y="3734920"/>
              <a:ext cx="373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 smtClean="0">
                  <a:latin typeface="LM Sans 10" panose="00000500000000000000" pitchFamily="50" charset="0"/>
                </a:rPr>
                <a:t>Glossy</a:t>
              </a:r>
              <a:br>
                <a:rPr lang="en-US" sz="1100" dirty="0" smtClean="0">
                  <a:latin typeface="LM Sans 10" panose="00000500000000000000" pitchFamily="50" charset="0"/>
                </a:rPr>
              </a:br>
              <a:r>
                <a:rPr lang="en-US" sz="1100" dirty="0" smtClean="0">
                  <a:latin typeface="LM Sans 10" panose="00000500000000000000" pitchFamily="50" charset="0"/>
                </a:rPr>
                <a:t>floods</a:t>
              </a:r>
            </a:p>
          </p:txBody>
        </p:sp>
        <p:cxnSp>
          <p:nvCxnSpPr>
            <p:cNvPr id="272" name="Straight Connector 271"/>
            <p:cNvCxnSpPr>
              <a:stCxn id="264" idx="2"/>
              <a:endCxn id="54" idx="0"/>
            </p:cNvCxnSpPr>
            <p:nvPr/>
          </p:nvCxnSpPr>
          <p:spPr>
            <a:xfrm flipH="1">
              <a:off x="3268203" y="3108989"/>
              <a:ext cx="1190" cy="263647"/>
            </a:xfrm>
            <a:prstGeom prst="line">
              <a:avLst/>
            </a:prstGeom>
            <a:ln w="6350" cap="rnd">
              <a:solidFill>
                <a:srgbClr val="7070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154" idx="2"/>
              <a:endCxn id="53" idx="1"/>
            </p:cNvCxnSpPr>
            <p:nvPr/>
          </p:nvCxnSpPr>
          <p:spPr>
            <a:xfrm>
              <a:off x="3983879" y="3108989"/>
              <a:ext cx="652324" cy="263646"/>
            </a:xfrm>
            <a:prstGeom prst="line">
              <a:avLst/>
            </a:prstGeom>
            <a:ln w="6350" cap="rnd">
              <a:solidFill>
                <a:srgbClr val="7070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161" idx="2"/>
              <a:endCxn id="89" idx="0"/>
            </p:cNvCxnSpPr>
            <p:nvPr/>
          </p:nvCxnSpPr>
          <p:spPr>
            <a:xfrm>
              <a:off x="4347483" y="3108989"/>
              <a:ext cx="353515" cy="263647"/>
            </a:xfrm>
            <a:prstGeom prst="line">
              <a:avLst/>
            </a:prstGeom>
            <a:ln w="6350" cap="rnd">
              <a:solidFill>
                <a:srgbClr val="7070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>
              <a:stCxn id="155" idx="2"/>
              <a:endCxn id="82" idx="1"/>
            </p:cNvCxnSpPr>
            <p:nvPr/>
          </p:nvCxnSpPr>
          <p:spPr>
            <a:xfrm>
              <a:off x="5064244" y="3108989"/>
              <a:ext cx="1004753" cy="263646"/>
            </a:xfrm>
            <a:prstGeom prst="line">
              <a:avLst/>
            </a:prstGeom>
            <a:ln w="6350" cap="rnd">
              <a:solidFill>
                <a:srgbClr val="7070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>
              <a:stCxn id="156" idx="2"/>
              <a:endCxn id="114" idx="0"/>
            </p:cNvCxnSpPr>
            <p:nvPr/>
          </p:nvCxnSpPr>
          <p:spPr>
            <a:xfrm>
              <a:off x="5716486" y="3108989"/>
              <a:ext cx="417305" cy="263647"/>
            </a:xfrm>
            <a:prstGeom prst="line">
              <a:avLst/>
            </a:prstGeom>
            <a:ln w="6350" cap="rnd">
              <a:solidFill>
                <a:srgbClr val="7070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>
              <a:stCxn id="157" idx="2"/>
              <a:endCxn id="121" idx="1"/>
            </p:cNvCxnSpPr>
            <p:nvPr/>
          </p:nvCxnSpPr>
          <p:spPr>
            <a:xfrm>
              <a:off x="6432634" y="3108989"/>
              <a:ext cx="1069156" cy="263646"/>
            </a:xfrm>
            <a:prstGeom prst="line">
              <a:avLst/>
            </a:prstGeom>
            <a:ln w="6350" cap="rnd">
              <a:solidFill>
                <a:srgbClr val="7070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346211" y="2885442"/>
              <a:ext cx="88308" cy="1615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x-none" sz="1050" dirty="0">
                  <a:latin typeface="LM Sans 10" panose="00000500000000000000" pitchFamily="50" charset="0"/>
                </a:rPr>
                <a:t>…</a:t>
              </a:r>
              <a:endParaRPr lang="en-US" sz="1050" dirty="0">
                <a:latin typeface="LM Sans 10" panose="00000500000000000000" pitchFamily="50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268203" y="3372635"/>
              <a:ext cx="1368000" cy="1080001"/>
              <a:chOff x="3255140" y="3379585"/>
              <a:chExt cx="1368000" cy="10800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3255140" y="3379585"/>
                <a:ext cx="1368000" cy="1080001"/>
                <a:chOff x="9082909" y="2896473"/>
                <a:chExt cx="1368000" cy="1080001"/>
              </a:xfrm>
            </p:grpSpPr>
            <p:sp>
              <p:nvSpPr>
                <p:cNvPr id="52" name="Freeform 51"/>
                <p:cNvSpPr>
                  <a:spLocks noChangeAspect="1"/>
                </p:cNvSpPr>
                <p:nvPr/>
              </p:nvSpPr>
              <p:spPr>
                <a:xfrm>
                  <a:off x="9712667" y="3137629"/>
                  <a:ext cx="738242" cy="838844"/>
                </a:xfrm>
                <a:custGeom>
                  <a:avLst/>
                  <a:gdLst>
                    <a:gd name="connsiteX0" fmla="*/ 520953 w 738242"/>
                    <a:gd name="connsiteY0" fmla="*/ 0 h 838844"/>
                    <a:gd name="connsiteX1" fmla="*/ 723731 w 738242"/>
                    <a:gd name="connsiteY1" fmla="*/ 40939 h 838844"/>
                    <a:gd name="connsiteX2" fmla="*/ 738242 w 738242"/>
                    <a:gd name="connsiteY2" fmla="*/ 48815 h 838844"/>
                    <a:gd name="connsiteX3" fmla="*/ 738242 w 738242"/>
                    <a:gd name="connsiteY3" fmla="*/ 838844 h 838844"/>
                    <a:gd name="connsiteX4" fmla="*/ 110932 w 738242"/>
                    <a:gd name="connsiteY4" fmla="*/ 838844 h 838844"/>
                    <a:gd name="connsiteX5" fmla="*/ 88971 w 738242"/>
                    <a:gd name="connsiteY5" fmla="*/ 812226 h 838844"/>
                    <a:gd name="connsiteX6" fmla="*/ 0 w 738242"/>
                    <a:gd name="connsiteY6" fmla="*/ 520955 h 838844"/>
                    <a:gd name="connsiteX7" fmla="*/ 520953 w 738242"/>
                    <a:gd name="connsiteY7" fmla="*/ 0 h 838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8242" h="838844">
                      <a:moveTo>
                        <a:pt x="520953" y="0"/>
                      </a:moveTo>
                      <a:cubicBezTo>
                        <a:pt x="592882" y="0"/>
                        <a:pt x="661405" y="14578"/>
                        <a:pt x="723731" y="40939"/>
                      </a:cubicBezTo>
                      <a:lnTo>
                        <a:pt x="738242" y="48815"/>
                      </a:lnTo>
                      <a:lnTo>
                        <a:pt x="738242" y="838844"/>
                      </a:lnTo>
                      <a:lnTo>
                        <a:pt x="110932" y="838844"/>
                      </a:lnTo>
                      <a:lnTo>
                        <a:pt x="88971" y="812226"/>
                      </a:lnTo>
                      <a:cubicBezTo>
                        <a:pt x="32799" y="729081"/>
                        <a:pt x="0" y="628849"/>
                        <a:pt x="0" y="520955"/>
                      </a:cubicBezTo>
                      <a:cubicBezTo>
                        <a:pt x="0" y="233239"/>
                        <a:pt x="233239" y="0"/>
                        <a:pt x="520953" y="0"/>
                      </a:cubicBezTo>
                      <a:close/>
                    </a:path>
                  </a:pathLst>
                </a:custGeom>
                <a:solidFill>
                  <a:srgbClr val="421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53" name="Freeform 52"/>
                <p:cNvSpPr>
                  <a:spLocks noChangeAspect="1"/>
                </p:cNvSpPr>
                <p:nvPr/>
              </p:nvSpPr>
              <p:spPr>
                <a:xfrm>
                  <a:off x="9567221" y="2896473"/>
                  <a:ext cx="883688" cy="871326"/>
                </a:xfrm>
                <a:custGeom>
                  <a:avLst/>
                  <a:gdLst>
                    <a:gd name="connsiteX0" fmla="*/ 137732 w 883688"/>
                    <a:gd name="connsiteY0" fmla="*/ 0 h 871326"/>
                    <a:gd name="connsiteX1" fmla="*/ 883688 w 883688"/>
                    <a:gd name="connsiteY1" fmla="*/ 0 h 871326"/>
                    <a:gd name="connsiteX2" fmla="*/ 883688 w 883688"/>
                    <a:gd name="connsiteY2" fmla="*/ 723391 h 871326"/>
                    <a:gd name="connsiteX3" fmla="*/ 812223 w 883688"/>
                    <a:gd name="connsiteY3" fmla="*/ 782355 h 871326"/>
                    <a:gd name="connsiteX4" fmla="*/ 520953 w 883688"/>
                    <a:gd name="connsiteY4" fmla="*/ 871326 h 871326"/>
                    <a:gd name="connsiteX5" fmla="*/ 0 w 883688"/>
                    <a:gd name="connsiteY5" fmla="*/ 350371 h 871326"/>
                    <a:gd name="connsiteX6" fmla="*/ 88971 w 883688"/>
                    <a:gd name="connsiteY6" fmla="*/ 59100 h 871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3688" h="871326">
                      <a:moveTo>
                        <a:pt x="137732" y="0"/>
                      </a:moveTo>
                      <a:lnTo>
                        <a:pt x="883688" y="0"/>
                      </a:lnTo>
                      <a:lnTo>
                        <a:pt x="883688" y="723391"/>
                      </a:lnTo>
                      <a:lnTo>
                        <a:pt x="812223" y="782355"/>
                      </a:lnTo>
                      <a:cubicBezTo>
                        <a:pt x="729078" y="838527"/>
                        <a:pt x="628846" y="871326"/>
                        <a:pt x="520953" y="871326"/>
                      </a:cubicBezTo>
                      <a:cubicBezTo>
                        <a:pt x="233239" y="871326"/>
                        <a:pt x="0" y="638087"/>
                        <a:pt x="0" y="350371"/>
                      </a:cubicBezTo>
                      <a:cubicBezTo>
                        <a:pt x="0" y="242478"/>
                        <a:pt x="32799" y="142245"/>
                        <a:pt x="88971" y="59100"/>
                      </a:cubicBezTo>
                      <a:close/>
                    </a:path>
                  </a:pathLst>
                </a:custGeom>
                <a:solidFill>
                  <a:srgbClr val="421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54" name="Freeform 53"/>
                <p:cNvSpPr>
                  <a:spLocks noChangeAspect="1"/>
                </p:cNvSpPr>
                <p:nvPr/>
              </p:nvSpPr>
              <p:spPr>
                <a:xfrm>
                  <a:off x="9082909" y="2896474"/>
                  <a:ext cx="864554" cy="762111"/>
                </a:xfrm>
                <a:custGeom>
                  <a:avLst/>
                  <a:gdLst>
                    <a:gd name="connsiteX0" fmla="*/ 0 w 864554"/>
                    <a:gd name="connsiteY0" fmla="*/ 0 h 762111"/>
                    <a:gd name="connsiteX1" fmla="*/ 802785 w 864554"/>
                    <a:gd name="connsiteY1" fmla="*/ 0 h 762111"/>
                    <a:gd name="connsiteX2" fmla="*/ 823615 w 864554"/>
                    <a:gd name="connsiteY2" fmla="*/ 38377 h 762111"/>
                    <a:gd name="connsiteX3" fmla="*/ 864554 w 864554"/>
                    <a:gd name="connsiteY3" fmla="*/ 241156 h 762111"/>
                    <a:gd name="connsiteX4" fmla="*/ 343601 w 864554"/>
                    <a:gd name="connsiteY4" fmla="*/ 762111 h 762111"/>
                    <a:gd name="connsiteX5" fmla="*/ 52331 w 864554"/>
                    <a:gd name="connsiteY5" fmla="*/ 673140 h 762111"/>
                    <a:gd name="connsiteX6" fmla="*/ 0 w 864554"/>
                    <a:gd name="connsiteY6" fmla="*/ 629963 h 76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4554" h="762111">
                      <a:moveTo>
                        <a:pt x="0" y="0"/>
                      </a:moveTo>
                      <a:lnTo>
                        <a:pt x="802785" y="0"/>
                      </a:lnTo>
                      <a:lnTo>
                        <a:pt x="823615" y="38377"/>
                      </a:lnTo>
                      <a:cubicBezTo>
                        <a:pt x="849977" y="100703"/>
                        <a:pt x="864554" y="169227"/>
                        <a:pt x="864554" y="241156"/>
                      </a:cubicBezTo>
                      <a:cubicBezTo>
                        <a:pt x="864554" y="528872"/>
                        <a:pt x="631315" y="762111"/>
                        <a:pt x="343601" y="762111"/>
                      </a:cubicBezTo>
                      <a:cubicBezTo>
                        <a:pt x="235708" y="762111"/>
                        <a:pt x="135476" y="729312"/>
                        <a:pt x="52331" y="673140"/>
                      </a:cubicBezTo>
                      <a:lnTo>
                        <a:pt x="0" y="629963"/>
                      </a:lnTo>
                      <a:close/>
                    </a:path>
                  </a:pathLst>
                </a:custGeom>
                <a:solidFill>
                  <a:srgbClr val="421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55" name="Freeform 54"/>
                <p:cNvSpPr>
                  <a:spLocks noChangeAspect="1"/>
                </p:cNvSpPr>
                <p:nvPr/>
              </p:nvSpPr>
              <p:spPr>
                <a:xfrm>
                  <a:off x="9521238" y="2896473"/>
                  <a:ext cx="929671" cy="916548"/>
                </a:xfrm>
                <a:custGeom>
                  <a:avLst/>
                  <a:gdLst>
                    <a:gd name="connsiteX0" fmla="*/ 185577 w 929671"/>
                    <a:gd name="connsiteY0" fmla="*/ 0 h 916548"/>
                    <a:gd name="connsiteX1" fmla="*/ 856329 w 929671"/>
                    <a:gd name="connsiteY1" fmla="*/ 0 h 916548"/>
                    <a:gd name="connsiteX2" fmla="*/ 889322 w 929671"/>
                    <a:gd name="connsiteY2" fmla="*/ 27222 h 916548"/>
                    <a:gd name="connsiteX3" fmla="*/ 929671 w 929671"/>
                    <a:gd name="connsiteY3" fmla="*/ 76125 h 916548"/>
                    <a:gd name="connsiteX4" fmla="*/ 929671 w 929671"/>
                    <a:gd name="connsiteY4" fmla="*/ 715061 h 916548"/>
                    <a:gd name="connsiteX5" fmla="*/ 889322 w 929671"/>
                    <a:gd name="connsiteY5" fmla="*/ 763964 h 916548"/>
                    <a:gd name="connsiteX6" fmla="*/ 520953 w 929671"/>
                    <a:gd name="connsiteY6" fmla="*/ 916548 h 916548"/>
                    <a:gd name="connsiteX7" fmla="*/ 0 w 929671"/>
                    <a:gd name="connsiteY7" fmla="*/ 395593 h 916548"/>
                    <a:gd name="connsiteX8" fmla="*/ 152584 w 929671"/>
                    <a:gd name="connsiteY8" fmla="*/ 27222 h 91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9671" h="916548">
                      <a:moveTo>
                        <a:pt x="185577" y="0"/>
                      </a:moveTo>
                      <a:lnTo>
                        <a:pt x="856329" y="0"/>
                      </a:lnTo>
                      <a:lnTo>
                        <a:pt x="889322" y="27222"/>
                      </a:lnTo>
                      <a:lnTo>
                        <a:pt x="929671" y="76125"/>
                      </a:lnTo>
                      <a:lnTo>
                        <a:pt x="929671" y="715061"/>
                      </a:lnTo>
                      <a:lnTo>
                        <a:pt x="889322" y="763964"/>
                      </a:lnTo>
                      <a:cubicBezTo>
                        <a:pt x="795048" y="858238"/>
                        <a:pt x="664810" y="916548"/>
                        <a:pt x="520953" y="916548"/>
                      </a:cubicBezTo>
                      <a:cubicBezTo>
                        <a:pt x="233239" y="916548"/>
                        <a:pt x="0" y="683309"/>
                        <a:pt x="0" y="395593"/>
                      </a:cubicBezTo>
                      <a:cubicBezTo>
                        <a:pt x="0" y="251735"/>
                        <a:pt x="58310" y="121496"/>
                        <a:pt x="152584" y="27222"/>
                      </a:cubicBezTo>
                      <a:close/>
                    </a:path>
                  </a:pathLst>
                </a:custGeom>
                <a:solidFill>
                  <a:srgbClr val="AA4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56" name="Freeform 55"/>
                <p:cNvSpPr>
                  <a:spLocks noChangeAspect="1"/>
                </p:cNvSpPr>
                <p:nvPr/>
              </p:nvSpPr>
              <p:spPr>
                <a:xfrm>
                  <a:off x="9082909" y="2927614"/>
                  <a:ext cx="830513" cy="1041910"/>
                </a:xfrm>
                <a:custGeom>
                  <a:avLst/>
                  <a:gdLst>
                    <a:gd name="connsiteX0" fmla="*/ 309560 w 830513"/>
                    <a:gd name="connsiteY0" fmla="*/ 0 h 1041910"/>
                    <a:gd name="connsiteX1" fmla="*/ 830513 w 830513"/>
                    <a:gd name="connsiteY1" fmla="*/ 520955 h 1041910"/>
                    <a:gd name="connsiteX2" fmla="*/ 309560 w 830513"/>
                    <a:gd name="connsiteY2" fmla="*/ 1041910 h 1041910"/>
                    <a:gd name="connsiteX3" fmla="*/ 18290 w 830513"/>
                    <a:gd name="connsiteY3" fmla="*/ 952939 h 1041910"/>
                    <a:gd name="connsiteX4" fmla="*/ 0 w 830513"/>
                    <a:gd name="connsiteY4" fmla="*/ 937848 h 1041910"/>
                    <a:gd name="connsiteX5" fmla="*/ 0 w 830513"/>
                    <a:gd name="connsiteY5" fmla="*/ 104062 h 1041910"/>
                    <a:gd name="connsiteX6" fmla="*/ 18290 w 830513"/>
                    <a:gd name="connsiteY6" fmla="*/ 88971 h 1041910"/>
                    <a:gd name="connsiteX7" fmla="*/ 309560 w 830513"/>
                    <a:gd name="connsiteY7" fmla="*/ 0 h 1041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0513" h="1041910">
                      <a:moveTo>
                        <a:pt x="309560" y="0"/>
                      </a:moveTo>
                      <a:cubicBezTo>
                        <a:pt x="597274" y="0"/>
                        <a:pt x="830513" y="233239"/>
                        <a:pt x="830513" y="520955"/>
                      </a:cubicBezTo>
                      <a:cubicBezTo>
                        <a:pt x="830513" y="808671"/>
                        <a:pt x="597274" y="1041910"/>
                        <a:pt x="309560" y="1041910"/>
                      </a:cubicBezTo>
                      <a:cubicBezTo>
                        <a:pt x="201667" y="1041910"/>
                        <a:pt x="101435" y="1009111"/>
                        <a:pt x="18290" y="952939"/>
                      </a:cubicBezTo>
                      <a:lnTo>
                        <a:pt x="0" y="937848"/>
                      </a:lnTo>
                      <a:lnTo>
                        <a:pt x="0" y="104062"/>
                      </a:lnTo>
                      <a:lnTo>
                        <a:pt x="18290" y="88971"/>
                      </a:lnTo>
                      <a:cubicBezTo>
                        <a:pt x="101435" y="32799"/>
                        <a:pt x="201667" y="0"/>
                        <a:pt x="309560" y="0"/>
                      </a:cubicBezTo>
                      <a:close/>
                    </a:path>
                  </a:pathLst>
                </a:custGeom>
                <a:solidFill>
                  <a:srgbClr val="AA4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57" name="Freeform 56"/>
                <p:cNvSpPr>
                  <a:spLocks noChangeAspect="1"/>
                </p:cNvSpPr>
                <p:nvPr/>
              </p:nvSpPr>
              <p:spPr>
                <a:xfrm>
                  <a:off x="9082909" y="3303593"/>
                  <a:ext cx="824649" cy="672880"/>
                </a:xfrm>
                <a:custGeom>
                  <a:avLst/>
                  <a:gdLst>
                    <a:gd name="connsiteX0" fmla="*/ 303696 w 824649"/>
                    <a:gd name="connsiteY0" fmla="*/ 0 h 672880"/>
                    <a:gd name="connsiteX1" fmla="*/ 824649 w 824649"/>
                    <a:gd name="connsiteY1" fmla="*/ 520955 h 672880"/>
                    <a:gd name="connsiteX2" fmla="*/ 814065 w 824649"/>
                    <a:gd name="connsiteY2" fmla="*/ 625946 h 672880"/>
                    <a:gd name="connsiteX3" fmla="*/ 799496 w 824649"/>
                    <a:gd name="connsiteY3" fmla="*/ 672880 h 672880"/>
                    <a:gd name="connsiteX4" fmla="*/ 0 w 824649"/>
                    <a:gd name="connsiteY4" fmla="*/ 672880 h 672880"/>
                    <a:gd name="connsiteX5" fmla="*/ 0 w 824649"/>
                    <a:gd name="connsiteY5" fmla="*/ 99224 h 672880"/>
                    <a:gd name="connsiteX6" fmla="*/ 12426 w 824649"/>
                    <a:gd name="connsiteY6" fmla="*/ 88971 h 672880"/>
                    <a:gd name="connsiteX7" fmla="*/ 303696 w 824649"/>
                    <a:gd name="connsiteY7" fmla="*/ 0 h 67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4649" h="672880">
                      <a:moveTo>
                        <a:pt x="303696" y="0"/>
                      </a:moveTo>
                      <a:cubicBezTo>
                        <a:pt x="591410" y="0"/>
                        <a:pt x="824649" y="233239"/>
                        <a:pt x="824649" y="520955"/>
                      </a:cubicBezTo>
                      <a:cubicBezTo>
                        <a:pt x="824649" y="556920"/>
                        <a:pt x="821005" y="592033"/>
                        <a:pt x="814065" y="625946"/>
                      </a:cubicBezTo>
                      <a:lnTo>
                        <a:pt x="799496" y="672880"/>
                      </a:lnTo>
                      <a:lnTo>
                        <a:pt x="0" y="672880"/>
                      </a:lnTo>
                      <a:lnTo>
                        <a:pt x="0" y="99224"/>
                      </a:lnTo>
                      <a:lnTo>
                        <a:pt x="12426" y="88971"/>
                      </a:lnTo>
                      <a:cubicBezTo>
                        <a:pt x="95571" y="32799"/>
                        <a:pt x="195803" y="0"/>
                        <a:pt x="303696" y="0"/>
                      </a:cubicBezTo>
                      <a:close/>
                    </a:path>
                  </a:pathLst>
                </a:custGeom>
                <a:solidFill>
                  <a:srgbClr val="AA4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58" name="Freeform 57"/>
                <p:cNvSpPr>
                  <a:spLocks noChangeAspect="1"/>
                </p:cNvSpPr>
                <p:nvPr/>
              </p:nvSpPr>
              <p:spPr>
                <a:xfrm>
                  <a:off x="9245910" y="3030125"/>
                  <a:ext cx="1041906" cy="946349"/>
                </a:xfrm>
                <a:custGeom>
                  <a:avLst/>
                  <a:gdLst>
                    <a:gd name="connsiteX0" fmla="*/ 520953 w 1041906"/>
                    <a:gd name="connsiteY0" fmla="*/ 0 h 946349"/>
                    <a:gd name="connsiteX1" fmla="*/ 1041906 w 1041906"/>
                    <a:gd name="connsiteY1" fmla="*/ 520955 h 946349"/>
                    <a:gd name="connsiteX2" fmla="*/ 889322 w 1041906"/>
                    <a:gd name="connsiteY2" fmla="*/ 889326 h 946349"/>
                    <a:gd name="connsiteX3" fmla="*/ 820210 w 1041906"/>
                    <a:gd name="connsiteY3" fmla="*/ 946349 h 946349"/>
                    <a:gd name="connsiteX4" fmla="*/ 221696 w 1041906"/>
                    <a:gd name="connsiteY4" fmla="*/ 946349 h 946349"/>
                    <a:gd name="connsiteX5" fmla="*/ 152584 w 1041906"/>
                    <a:gd name="connsiteY5" fmla="*/ 889326 h 946349"/>
                    <a:gd name="connsiteX6" fmla="*/ 0 w 1041906"/>
                    <a:gd name="connsiteY6" fmla="*/ 520955 h 946349"/>
                    <a:gd name="connsiteX7" fmla="*/ 520953 w 1041906"/>
                    <a:gd name="connsiteY7" fmla="*/ 0 h 946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41906" h="946349">
                      <a:moveTo>
                        <a:pt x="520953" y="0"/>
                      </a:moveTo>
                      <a:cubicBezTo>
                        <a:pt x="808667" y="0"/>
                        <a:pt x="1041906" y="233239"/>
                        <a:pt x="1041906" y="520955"/>
                      </a:cubicBezTo>
                      <a:cubicBezTo>
                        <a:pt x="1041906" y="664813"/>
                        <a:pt x="983596" y="795052"/>
                        <a:pt x="889322" y="889326"/>
                      </a:cubicBezTo>
                      <a:lnTo>
                        <a:pt x="820210" y="946349"/>
                      </a:lnTo>
                      <a:lnTo>
                        <a:pt x="221696" y="946349"/>
                      </a:lnTo>
                      <a:lnTo>
                        <a:pt x="152584" y="889326"/>
                      </a:lnTo>
                      <a:cubicBezTo>
                        <a:pt x="58310" y="795052"/>
                        <a:pt x="0" y="664813"/>
                        <a:pt x="0" y="520955"/>
                      </a:cubicBezTo>
                      <a:cubicBezTo>
                        <a:pt x="0" y="233239"/>
                        <a:pt x="233239" y="0"/>
                        <a:pt x="520953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59" name="Freeform 58"/>
                <p:cNvSpPr>
                  <a:spLocks noChangeAspect="1"/>
                </p:cNvSpPr>
                <p:nvPr/>
              </p:nvSpPr>
              <p:spPr>
                <a:xfrm>
                  <a:off x="9444336" y="3345545"/>
                  <a:ext cx="1006573" cy="630929"/>
                </a:xfrm>
                <a:custGeom>
                  <a:avLst/>
                  <a:gdLst>
                    <a:gd name="connsiteX0" fmla="*/ 520953 w 1006573"/>
                    <a:gd name="connsiteY0" fmla="*/ 0 h 630929"/>
                    <a:gd name="connsiteX1" fmla="*/ 1000967 w 1006573"/>
                    <a:gd name="connsiteY1" fmla="*/ 318176 h 630929"/>
                    <a:gd name="connsiteX2" fmla="*/ 1006573 w 1006573"/>
                    <a:gd name="connsiteY2" fmla="*/ 336236 h 630929"/>
                    <a:gd name="connsiteX3" fmla="*/ 1006573 w 1006573"/>
                    <a:gd name="connsiteY3" fmla="*/ 630929 h 630929"/>
                    <a:gd name="connsiteX4" fmla="*/ 12131 w 1006573"/>
                    <a:gd name="connsiteY4" fmla="*/ 630929 h 630929"/>
                    <a:gd name="connsiteX5" fmla="*/ 10584 w 1006573"/>
                    <a:gd name="connsiteY5" fmla="*/ 625946 h 630929"/>
                    <a:gd name="connsiteX6" fmla="*/ 0 w 1006573"/>
                    <a:gd name="connsiteY6" fmla="*/ 520955 h 630929"/>
                    <a:gd name="connsiteX7" fmla="*/ 520953 w 1006573"/>
                    <a:gd name="connsiteY7" fmla="*/ 0 h 630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06573" h="630929">
                      <a:moveTo>
                        <a:pt x="520953" y="0"/>
                      </a:moveTo>
                      <a:cubicBezTo>
                        <a:pt x="736738" y="0"/>
                        <a:pt x="921882" y="131197"/>
                        <a:pt x="1000967" y="318176"/>
                      </a:cubicBezTo>
                      <a:lnTo>
                        <a:pt x="1006573" y="336236"/>
                      </a:lnTo>
                      <a:lnTo>
                        <a:pt x="1006573" y="630929"/>
                      </a:lnTo>
                      <a:lnTo>
                        <a:pt x="12131" y="630929"/>
                      </a:lnTo>
                      <a:lnTo>
                        <a:pt x="10584" y="625946"/>
                      </a:lnTo>
                      <a:cubicBezTo>
                        <a:pt x="3644" y="592033"/>
                        <a:pt x="0" y="556920"/>
                        <a:pt x="0" y="520955"/>
                      </a:cubicBezTo>
                      <a:cubicBezTo>
                        <a:pt x="0" y="233239"/>
                        <a:pt x="233239" y="0"/>
                        <a:pt x="520953" y="0"/>
                      </a:cubicBezTo>
                      <a:close/>
                    </a:path>
                  </a:pathLst>
                </a:custGeom>
                <a:solidFill>
                  <a:srgbClr val="FFEB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9187192" y="2960152"/>
                  <a:ext cx="1194930" cy="973182"/>
                  <a:chOff x="7057686" y="2361921"/>
                  <a:chExt cx="2890113" cy="2353771"/>
                </a:xfrm>
              </p:grpSpPr>
              <p:sp>
                <p:nvSpPr>
                  <p:cNvPr id="61" name="Oval 60"/>
                  <p:cNvSpPr>
                    <a:spLocks noChangeAspect="1"/>
                  </p:cNvSpPr>
                  <p:nvPr/>
                </p:nvSpPr>
                <p:spPr>
                  <a:xfrm>
                    <a:off x="7057686" y="2894500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62" name="Oval 61"/>
                  <p:cNvSpPr>
                    <a:spLocks noChangeAspect="1"/>
                  </p:cNvSpPr>
                  <p:nvPr/>
                </p:nvSpPr>
                <p:spPr>
                  <a:xfrm>
                    <a:off x="8087700" y="2366350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63" name="Oval 62"/>
                  <p:cNvSpPr>
                    <a:spLocks noChangeAspect="1"/>
                  </p:cNvSpPr>
                  <p:nvPr/>
                </p:nvSpPr>
                <p:spPr>
                  <a:xfrm>
                    <a:off x="7427550" y="3422650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64" name="Oval 63"/>
                  <p:cNvSpPr>
                    <a:spLocks noChangeAspect="1"/>
                  </p:cNvSpPr>
                  <p:nvPr/>
                </p:nvSpPr>
                <p:spPr>
                  <a:xfrm>
                    <a:off x="8831625" y="4499692"/>
                    <a:ext cx="216000" cy="216000"/>
                  </a:xfrm>
                  <a:prstGeom prst="ellipse">
                    <a:avLst/>
                  </a:prstGeom>
                  <a:solidFill>
                    <a:srgbClr val="1D76B3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65" name="Oval 64"/>
                  <p:cNvSpPr>
                    <a:spLocks noChangeAspect="1"/>
                  </p:cNvSpPr>
                  <p:nvPr/>
                </p:nvSpPr>
                <p:spPr>
                  <a:xfrm>
                    <a:off x="8265221" y="3678252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66" name="Oval 65"/>
                  <p:cNvSpPr>
                    <a:spLocks noChangeAspect="1"/>
                  </p:cNvSpPr>
                  <p:nvPr/>
                </p:nvSpPr>
                <p:spPr>
                  <a:xfrm>
                    <a:off x="9731799" y="3238282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9011625" y="3062650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68" name="Oval 67"/>
                  <p:cNvSpPr>
                    <a:spLocks noChangeAspect="1"/>
                  </p:cNvSpPr>
                  <p:nvPr/>
                </p:nvSpPr>
                <p:spPr>
                  <a:xfrm>
                    <a:off x="7445763" y="4319692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cxnSp>
                <p:nvCxnSpPr>
                  <p:cNvPr id="69" name="Straight Connector 68"/>
                  <p:cNvCxnSpPr>
                    <a:stCxn id="62" idx="5"/>
                    <a:endCxn id="67" idx="1"/>
                  </p:cNvCxnSpPr>
                  <p:nvPr/>
                </p:nvCxnSpPr>
                <p:spPr>
                  <a:xfrm>
                    <a:off x="8272068" y="2550718"/>
                    <a:ext cx="771189" cy="54356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0" name="Straight Connector 69"/>
                  <p:cNvCxnSpPr>
                    <a:stCxn id="62" idx="3"/>
                    <a:endCxn id="63" idx="7"/>
                  </p:cNvCxnSpPr>
                  <p:nvPr/>
                </p:nvCxnSpPr>
                <p:spPr>
                  <a:xfrm flipH="1">
                    <a:off x="7611918" y="2550718"/>
                    <a:ext cx="507414" cy="90356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1" name="Straight Connector 70"/>
                  <p:cNvCxnSpPr>
                    <a:stCxn id="62" idx="2"/>
                    <a:endCxn id="61" idx="7"/>
                  </p:cNvCxnSpPr>
                  <p:nvPr/>
                </p:nvCxnSpPr>
                <p:spPr>
                  <a:xfrm flipH="1">
                    <a:off x="7242054" y="2474350"/>
                    <a:ext cx="845646" cy="451782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2" name="Straight Connector 71"/>
                  <p:cNvCxnSpPr>
                    <a:stCxn id="63" idx="1"/>
                    <a:endCxn id="61" idx="5"/>
                  </p:cNvCxnSpPr>
                  <p:nvPr/>
                </p:nvCxnSpPr>
                <p:spPr>
                  <a:xfrm flipH="1" flipV="1">
                    <a:off x="7242054" y="3078868"/>
                    <a:ext cx="217128" cy="37541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3" name="Straight Connector 72"/>
                  <p:cNvCxnSpPr>
                    <a:stCxn id="63" idx="4"/>
                    <a:endCxn id="68" idx="0"/>
                  </p:cNvCxnSpPr>
                  <p:nvPr/>
                </p:nvCxnSpPr>
                <p:spPr>
                  <a:xfrm>
                    <a:off x="7535550" y="3638650"/>
                    <a:ext cx="18213" cy="681042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4" name="Straight Connector 73"/>
                  <p:cNvCxnSpPr>
                    <a:stCxn id="63" idx="5"/>
                    <a:endCxn id="65" idx="2"/>
                  </p:cNvCxnSpPr>
                  <p:nvPr/>
                </p:nvCxnSpPr>
                <p:spPr>
                  <a:xfrm>
                    <a:off x="7611918" y="3607018"/>
                    <a:ext cx="653303" cy="17923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5" name="Straight Connector 74"/>
                  <p:cNvCxnSpPr>
                    <a:stCxn id="65" idx="7"/>
                    <a:endCxn id="67" idx="3"/>
                  </p:cNvCxnSpPr>
                  <p:nvPr/>
                </p:nvCxnSpPr>
                <p:spPr>
                  <a:xfrm flipV="1">
                    <a:off x="8449589" y="3247018"/>
                    <a:ext cx="593668" cy="462866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6" name="Straight Connector 75"/>
                  <p:cNvCxnSpPr>
                    <a:stCxn id="67" idx="7"/>
                    <a:endCxn id="79" idx="3"/>
                  </p:cNvCxnSpPr>
                  <p:nvPr/>
                </p:nvCxnSpPr>
                <p:spPr>
                  <a:xfrm flipV="1">
                    <a:off x="9195993" y="2546289"/>
                    <a:ext cx="477864" cy="547993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7" name="Straight Connector 76"/>
                  <p:cNvCxnSpPr>
                    <a:stCxn id="65" idx="5"/>
                    <a:endCxn id="64" idx="1"/>
                  </p:cNvCxnSpPr>
                  <p:nvPr/>
                </p:nvCxnSpPr>
                <p:spPr>
                  <a:xfrm>
                    <a:off x="8449589" y="3862620"/>
                    <a:ext cx="413668" cy="66870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78" name="Straight Connector 77"/>
                  <p:cNvCxnSpPr>
                    <a:stCxn id="65" idx="3"/>
                    <a:endCxn id="68" idx="7"/>
                  </p:cNvCxnSpPr>
                  <p:nvPr/>
                </p:nvCxnSpPr>
                <p:spPr>
                  <a:xfrm flipH="1">
                    <a:off x="7630131" y="3862620"/>
                    <a:ext cx="666722" cy="48870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79" name="Oval 78"/>
                  <p:cNvSpPr>
                    <a:spLocks noChangeAspect="1"/>
                  </p:cNvSpPr>
                  <p:nvPr/>
                </p:nvSpPr>
                <p:spPr>
                  <a:xfrm>
                    <a:off x="9642225" y="2361921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cxnSp>
                <p:nvCxnSpPr>
                  <p:cNvPr id="80" name="Straight Connector 79"/>
                  <p:cNvCxnSpPr>
                    <a:stCxn id="67" idx="6"/>
                    <a:endCxn id="66" idx="2"/>
                  </p:cNvCxnSpPr>
                  <p:nvPr/>
                </p:nvCxnSpPr>
                <p:spPr>
                  <a:xfrm>
                    <a:off x="9227625" y="3170650"/>
                    <a:ext cx="504174" cy="175632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143" name="Rectangle 142"/>
              <p:cNvSpPr/>
              <p:nvPr/>
            </p:nvSpPr>
            <p:spPr>
              <a:xfrm>
                <a:off x="4224114" y="4239952"/>
                <a:ext cx="357694" cy="180000"/>
              </a:xfrm>
              <a:prstGeom prst="rect">
                <a:avLst/>
              </a:prstGeom>
              <a:solidFill>
                <a:srgbClr val="CDE0DC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Host</a:t>
                </a:r>
                <a:endParaRPr lang="en-US" sz="1050" baseline="-250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218306" y="2901335"/>
              <a:ext cx="816660" cy="207654"/>
              <a:chOff x="3218306" y="2901335"/>
              <a:chExt cx="816660" cy="20765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268203" y="2901335"/>
                <a:ext cx="720000" cy="207654"/>
              </a:xfrm>
              <a:prstGeom prst="rect">
                <a:avLst/>
              </a:prstGeom>
              <a:solidFill>
                <a:srgbClr val="CDE0DC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Beacon</a:t>
                </a:r>
                <a:endParaRPr lang="en-US" sz="1050" baseline="-250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3218306" y="2901335"/>
                <a:ext cx="102174" cy="2076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3932792" y="2901335"/>
                <a:ext cx="102174" cy="2076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665399" y="2901335"/>
              <a:ext cx="818322" cy="207654"/>
              <a:chOff x="5646349" y="2901335"/>
              <a:chExt cx="818322" cy="207654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695780" y="2901335"/>
                <a:ext cx="720000" cy="207654"/>
              </a:xfrm>
              <a:prstGeom prst="rect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N</a:t>
                </a:r>
                <a:r>
                  <a:rPr lang="en-US" sz="1050" baseline="-25000" dirty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B</a:t>
                </a: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5646349" y="2901335"/>
                <a:ext cx="102174" cy="2076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6362497" y="2901335"/>
                <a:ext cx="102174" cy="2076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296396" y="2901335"/>
              <a:ext cx="818935" cy="207654"/>
              <a:chOff x="4371805" y="2901335"/>
              <a:chExt cx="818935" cy="20765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4422202" y="2901335"/>
                <a:ext cx="720000" cy="207654"/>
              </a:xfrm>
              <a:prstGeom prst="rect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N</a:t>
                </a:r>
                <a:r>
                  <a:rPr lang="en-US" sz="1050" baseline="-250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2</a:t>
                </a:r>
                <a:endParaRPr lang="en-US" sz="1050" baseline="-250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5088566" y="2901335"/>
                <a:ext cx="102174" cy="2076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371805" y="2901335"/>
                <a:ext cx="102174" cy="20765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b="1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cxnSp>
          <p:nvCxnSpPr>
            <p:cNvPr id="50" name="Straight Arrow Connector 49"/>
            <p:cNvCxnSpPr/>
            <p:nvPr/>
          </p:nvCxnSpPr>
          <p:spPr>
            <a:xfrm>
              <a:off x="3217403" y="2667823"/>
              <a:ext cx="2376000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217403" y="3108780"/>
              <a:ext cx="3276000" cy="209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3268203" y="3372635"/>
              <a:ext cx="1368000" cy="108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700997" y="3372635"/>
              <a:ext cx="1368000" cy="1080000"/>
              <a:chOff x="4717865" y="3372635"/>
              <a:chExt cx="1368000" cy="108000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4717865" y="3372635"/>
                <a:ext cx="1368000" cy="1080000"/>
                <a:chOff x="4717865" y="3373363"/>
                <a:chExt cx="1368000" cy="1080000"/>
              </a:xfrm>
            </p:grpSpPr>
            <p:sp>
              <p:nvSpPr>
                <p:cNvPr id="82" name="Freeform 81"/>
                <p:cNvSpPr/>
                <p:nvPr/>
              </p:nvSpPr>
              <p:spPr>
                <a:xfrm>
                  <a:off x="5062871" y="3373363"/>
                  <a:ext cx="1022994" cy="943280"/>
                </a:xfrm>
                <a:custGeom>
                  <a:avLst/>
                  <a:gdLst>
                    <a:gd name="connsiteX0" fmla="*/ 0 w 1022994"/>
                    <a:gd name="connsiteY0" fmla="*/ 0 h 943280"/>
                    <a:gd name="connsiteX1" fmla="*/ 1022994 w 1022994"/>
                    <a:gd name="connsiteY1" fmla="*/ 0 h 943280"/>
                    <a:gd name="connsiteX2" fmla="*/ 1022994 w 1022994"/>
                    <a:gd name="connsiteY2" fmla="*/ 943280 h 943280"/>
                    <a:gd name="connsiteX3" fmla="*/ 0 w 1022994"/>
                    <a:gd name="connsiteY3" fmla="*/ 943280 h 94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2994" h="943280">
                      <a:moveTo>
                        <a:pt x="0" y="0"/>
                      </a:moveTo>
                      <a:lnTo>
                        <a:pt x="1022994" y="0"/>
                      </a:lnTo>
                      <a:lnTo>
                        <a:pt x="1022994" y="943280"/>
                      </a:lnTo>
                      <a:lnTo>
                        <a:pt x="0" y="943280"/>
                      </a:lnTo>
                      <a:close/>
                    </a:path>
                  </a:pathLst>
                </a:custGeom>
                <a:solidFill>
                  <a:srgbClr val="421B0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83" name="Freeform 82"/>
                <p:cNvSpPr>
                  <a:spLocks noChangeAspect="1"/>
                </p:cNvSpPr>
                <p:nvPr/>
              </p:nvSpPr>
              <p:spPr>
                <a:xfrm>
                  <a:off x="5277325" y="3698985"/>
                  <a:ext cx="808540" cy="754378"/>
                </a:xfrm>
                <a:custGeom>
                  <a:avLst/>
                  <a:gdLst>
                    <a:gd name="connsiteX0" fmla="*/ 506788 w 808540"/>
                    <a:gd name="connsiteY0" fmla="*/ 0 h 754378"/>
                    <a:gd name="connsiteX1" fmla="*/ 790138 w 808540"/>
                    <a:gd name="connsiteY1" fmla="*/ 86552 h 754378"/>
                    <a:gd name="connsiteX2" fmla="*/ 808540 w 808540"/>
                    <a:gd name="connsiteY2" fmla="*/ 101735 h 754378"/>
                    <a:gd name="connsiteX3" fmla="*/ 808540 w 808540"/>
                    <a:gd name="connsiteY3" fmla="*/ 754378 h 754378"/>
                    <a:gd name="connsiteX4" fmla="*/ 67142 w 808540"/>
                    <a:gd name="connsiteY4" fmla="*/ 754378 h 754378"/>
                    <a:gd name="connsiteX5" fmla="*/ 39826 w 808540"/>
                    <a:gd name="connsiteY5" fmla="*/ 704053 h 754378"/>
                    <a:gd name="connsiteX6" fmla="*/ 0 w 808540"/>
                    <a:gd name="connsiteY6" fmla="*/ 506788 h 754378"/>
                    <a:gd name="connsiteX7" fmla="*/ 506788 w 808540"/>
                    <a:gd name="connsiteY7" fmla="*/ 0 h 754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8540" h="754378">
                      <a:moveTo>
                        <a:pt x="506788" y="0"/>
                      </a:moveTo>
                      <a:cubicBezTo>
                        <a:pt x="611747" y="0"/>
                        <a:pt x="709254" y="31907"/>
                        <a:pt x="790138" y="86552"/>
                      </a:cubicBezTo>
                      <a:lnTo>
                        <a:pt x="808540" y="101735"/>
                      </a:lnTo>
                      <a:lnTo>
                        <a:pt x="808540" y="754378"/>
                      </a:lnTo>
                      <a:lnTo>
                        <a:pt x="67142" y="754378"/>
                      </a:lnTo>
                      <a:lnTo>
                        <a:pt x="39826" y="704053"/>
                      </a:lnTo>
                      <a:cubicBezTo>
                        <a:pt x="14181" y="643421"/>
                        <a:pt x="0" y="576761"/>
                        <a:pt x="0" y="506788"/>
                      </a:cubicBezTo>
                      <a:cubicBezTo>
                        <a:pt x="0" y="226897"/>
                        <a:pt x="226897" y="0"/>
                        <a:pt x="506788" y="0"/>
                      </a:cubicBezTo>
                      <a:close/>
                    </a:path>
                  </a:pathLst>
                </a:custGeom>
                <a:solidFill>
                  <a:srgbClr val="421B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84" name="Freeform 83"/>
                <p:cNvSpPr>
                  <a:spLocks noChangeAspect="1"/>
                </p:cNvSpPr>
                <p:nvPr/>
              </p:nvSpPr>
              <p:spPr>
                <a:xfrm>
                  <a:off x="5134893" y="3373364"/>
                  <a:ext cx="950972" cy="892563"/>
                </a:xfrm>
                <a:custGeom>
                  <a:avLst/>
                  <a:gdLst>
                    <a:gd name="connsiteX0" fmla="*/ 181671 w 950972"/>
                    <a:gd name="connsiteY0" fmla="*/ 0 h 892563"/>
                    <a:gd name="connsiteX1" fmla="*/ 831906 w 950972"/>
                    <a:gd name="connsiteY1" fmla="*/ 0 h 892563"/>
                    <a:gd name="connsiteX2" fmla="*/ 865141 w 950972"/>
                    <a:gd name="connsiteY2" fmla="*/ 27422 h 892563"/>
                    <a:gd name="connsiteX3" fmla="*/ 927024 w 950972"/>
                    <a:gd name="connsiteY3" fmla="*/ 102425 h 892563"/>
                    <a:gd name="connsiteX4" fmla="*/ 950972 w 950972"/>
                    <a:gd name="connsiteY4" fmla="*/ 146545 h 892563"/>
                    <a:gd name="connsiteX5" fmla="*/ 950972 w 950972"/>
                    <a:gd name="connsiteY5" fmla="*/ 625005 h 892563"/>
                    <a:gd name="connsiteX6" fmla="*/ 927024 w 950972"/>
                    <a:gd name="connsiteY6" fmla="*/ 669125 h 892563"/>
                    <a:gd name="connsiteX7" fmla="*/ 506788 w 950972"/>
                    <a:gd name="connsiteY7" fmla="*/ 892563 h 892563"/>
                    <a:gd name="connsiteX8" fmla="*/ 0 w 950972"/>
                    <a:gd name="connsiteY8" fmla="*/ 385775 h 892563"/>
                    <a:gd name="connsiteX9" fmla="*/ 148435 w 950972"/>
                    <a:gd name="connsiteY9" fmla="*/ 27422 h 892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50972" h="892563">
                      <a:moveTo>
                        <a:pt x="181671" y="0"/>
                      </a:moveTo>
                      <a:lnTo>
                        <a:pt x="831906" y="0"/>
                      </a:lnTo>
                      <a:lnTo>
                        <a:pt x="865141" y="27422"/>
                      </a:lnTo>
                      <a:cubicBezTo>
                        <a:pt x="888069" y="50350"/>
                        <a:pt x="908810" y="75464"/>
                        <a:pt x="927024" y="102425"/>
                      </a:cubicBezTo>
                      <a:lnTo>
                        <a:pt x="950972" y="146545"/>
                      </a:lnTo>
                      <a:lnTo>
                        <a:pt x="950972" y="625005"/>
                      </a:lnTo>
                      <a:lnTo>
                        <a:pt x="927024" y="669125"/>
                      </a:lnTo>
                      <a:cubicBezTo>
                        <a:pt x="835951" y="803931"/>
                        <a:pt x="681720" y="892563"/>
                        <a:pt x="506788" y="892563"/>
                      </a:cubicBezTo>
                      <a:cubicBezTo>
                        <a:pt x="226897" y="892563"/>
                        <a:pt x="0" y="665666"/>
                        <a:pt x="0" y="385775"/>
                      </a:cubicBezTo>
                      <a:cubicBezTo>
                        <a:pt x="0" y="245830"/>
                        <a:pt x="56725" y="119133"/>
                        <a:pt x="148435" y="27422"/>
                      </a:cubicBezTo>
                      <a:close/>
                    </a:path>
                  </a:pathLst>
                </a:custGeom>
                <a:solidFill>
                  <a:srgbClr val="AA4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85" name="Freeform 84"/>
                <p:cNvSpPr>
                  <a:spLocks noChangeAspect="1"/>
                </p:cNvSpPr>
                <p:nvPr/>
              </p:nvSpPr>
              <p:spPr>
                <a:xfrm>
                  <a:off x="4840712" y="3505185"/>
                  <a:ext cx="1013576" cy="948178"/>
                </a:xfrm>
                <a:custGeom>
                  <a:avLst/>
                  <a:gdLst>
                    <a:gd name="connsiteX0" fmla="*/ 506788 w 1013576"/>
                    <a:gd name="connsiteY0" fmla="*/ 0 h 948178"/>
                    <a:gd name="connsiteX1" fmla="*/ 1013576 w 1013576"/>
                    <a:gd name="connsiteY1" fmla="*/ 506788 h 948178"/>
                    <a:gd name="connsiteX2" fmla="*/ 790138 w 1013576"/>
                    <a:gd name="connsiteY2" fmla="*/ 927025 h 948178"/>
                    <a:gd name="connsiteX3" fmla="*/ 751166 w 1013576"/>
                    <a:gd name="connsiteY3" fmla="*/ 948178 h 948178"/>
                    <a:gd name="connsiteX4" fmla="*/ 262411 w 1013576"/>
                    <a:gd name="connsiteY4" fmla="*/ 948178 h 948178"/>
                    <a:gd name="connsiteX5" fmla="*/ 223438 w 1013576"/>
                    <a:gd name="connsiteY5" fmla="*/ 927025 h 948178"/>
                    <a:gd name="connsiteX6" fmla="*/ 0 w 1013576"/>
                    <a:gd name="connsiteY6" fmla="*/ 506788 h 948178"/>
                    <a:gd name="connsiteX7" fmla="*/ 506788 w 1013576"/>
                    <a:gd name="connsiteY7" fmla="*/ 0 h 948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13576" h="948178">
                      <a:moveTo>
                        <a:pt x="506788" y="0"/>
                      </a:moveTo>
                      <a:cubicBezTo>
                        <a:pt x="786679" y="0"/>
                        <a:pt x="1013576" y="226897"/>
                        <a:pt x="1013576" y="506788"/>
                      </a:cubicBezTo>
                      <a:cubicBezTo>
                        <a:pt x="1013576" y="681720"/>
                        <a:pt x="924944" y="835951"/>
                        <a:pt x="790138" y="927025"/>
                      </a:cubicBezTo>
                      <a:lnTo>
                        <a:pt x="751166" y="948178"/>
                      </a:lnTo>
                      <a:lnTo>
                        <a:pt x="262411" y="948178"/>
                      </a:lnTo>
                      <a:lnTo>
                        <a:pt x="223438" y="927025"/>
                      </a:lnTo>
                      <a:cubicBezTo>
                        <a:pt x="88632" y="835951"/>
                        <a:pt x="0" y="681720"/>
                        <a:pt x="0" y="506788"/>
                      </a:cubicBezTo>
                      <a:cubicBezTo>
                        <a:pt x="0" y="226897"/>
                        <a:pt x="226897" y="0"/>
                        <a:pt x="506788" y="0"/>
                      </a:cubicBezTo>
                      <a:close/>
                    </a:path>
                  </a:pathLst>
                </a:custGeom>
                <a:solidFill>
                  <a:srgbClr val="AA4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86" name="Freeform 85"/>
                <p:cNvSpPr>
                  <a:spLocks noChangeAspect="1"/>
                </p:cNvSpPr>
                <p:nvPr/>
              </p:nvSpPr>
              <p:spPr>
                <a:xfrm>
                  <a:off x="4717866" y="3759025"/>
                  <a:ext cx="793283" cy="694338"/>
                </a:xfrm>
                <a:custGeom>
                  <a:avLst/>
                  <a:gdLst>
                    <a:gd name="connsiteX0" fmla="*/ 286495 w 793283"/>
                    <a:gd name="connsiteY0" fmla="*/ 0 h 694338"/>
                    <a:gd name="connsiteX1" fmla="*/ 793283 w 793283"/>
                    <a:gd name="connsiteY1" fmla="*/ 506788 h 694338"/>
                    <a:gd name="connsiteX2" fmla="*/ 782987 w 793283"/>
                    <a:gd name="connsiteY2" fmla="*/ 608923 h 694338"/>
                    <a:gd name="connsiteX3" fmla="*/ 756473 w 793283"/>
                    <a:gd name="connsiteY3" fmla="*/ 694338 h 694338"/>
                    <a:gd name="connsiteX4" fmla="*/ 0 w 793283"/>
                    <a:gd name="connsiteY4" fmla="*/ 694338 h 694338"/>
                    <a:gd name="connsiteX5" fmla="*/ 0 w 793283"/>
                    <a:gd name="connsiteY5" fmla="*/ 89147 h 694338"/>
                    <a:gd name="connsiteX6" fmla="*/ 3145 w 793283"/>
                    <a:gd name="connsiteY6" fmla="*/ 86552 h 694338"/>
                    <a:gd name="connsiteX7" fmla="*/ 286495 w 793283"/>
                    <a:gd name="connsiteY7" fmla="*/ 0 h 69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93283" h="694338">
                      <a:moveTo>
                        <a:pt x="286495" y="0"/>
                      </a:moveTo>
                      <a:cubicBezTo>
                        <a:pt x="566386" y="0"/>
                        <a:pt x="793283" y="226897"/>
                        <a:pt x="793283" y="506788"/>
                      </a:cubicBezTo>
                      <a:cubicBezTo>
                        <a:pt x="793283" y="541774"/>
                        <a:pt x="789738" y="575933"/>
                        <a:pt x="782987" y="608923"/>
                      </a:cubicBezTo>
                      <a:lnTo>
                        <a:pt x="756473" y="694338"/>
                      </a:lnTo>
                      <a:lnTo>
                        <a:pt x="0" y="694338"/>
                      </a:lnTo>
                      <a:lnTo>
                        <a:pt x="0" y="89147"/>
                      </a:lnTo>
                      <a:lnTo>
                        <a:pt x="3145" y="86552"/>
                      </a:lnTo>
                      <a:cubicBezTo>
                        <a:pt x="84029" y="31907"/>
                        <a:pt x="181536" y="0"/>
                        <a:pt x="286495" y="0"/>
                      </a:cubicBezTo>
                      <a:close/>
                    </a:path>
                  </a:pathLst>
                </a:custGeom>
                <a:solidFill>
                  <a:srgbClr val="AA44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87" name="Freeform 86"/>
                <p:cNvSpPr>
                  <a:spLocks noChangeAspect="1"/>
                </p:cNvSpPr>
                <p:nvPr/>
              </p:nvSpPr>
              <p:spPr>
                <a:xfrm>
                  <a:off x="4717865" y="3384412"/>
                  <a:ext cx="795774" cy="1013576"/>
                </a:xfrm>
                <a:custGeom>
                  <a:avLst/>
                  <a:gdLst>
                    <a:gd name="connsiteX0" fmla="*/ 288986 w 795774"/>
                    <a:gd name="connsiteY0" fmla="*/ 0 h 1013576"/>
                    <a:gd name="connsiteX1" fmla="*/ 795774 w 795774"/>
                    <a:gd name="connsiteY1" fmla="*/ 506788 h 1013576"/>
                    <a:gd name="connsiteX2" fmla="*/ 288986 w 795774"/>
                    <a:gd name="connsiteY2" fmla="*/ 1013576 h 1013576"/>
                    <a:gd name="connsiteX3" fmla="*/ 5636 w 795774"/>
                    <a:gd name="connsiteY3" fmla="*/ 927025 h 1013576"/>
                    <a:gd name="connsiteX4" fmla="*/ 0 w 795774"/>
                    <a:gd name="connsiteY4" fmla="*/ 922374 h 1013576"/>
                    <a:gd name="connsiteX5" fmla="*/ 0 w 795774"/>
                    <a:gd name="connsiteY5" fmla="*/ 91202 h 1013576"/>
                    <a:gd name="connsiteX6" fmla="*/ 5636 w 795774"/>
                    <a:gd name="connsiteY6" fmla="*/ 86552 h 1013576"/>
                    <a:gd name="connsiteX7" fmla="*/ 288986 w 795774"/>
                    <a:gd name="connsiteY7" fmla="*/ 0 h 101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95774" h="1013576">
                      <a:moveTo>
                        <a:pt x="288986" y="0"/>
                      </a:moveTo>
                      <a:cubicBezTo>
                        <a:pt x="568877" y="0"/>
                        <a:pt x="795774" y="226897"/>
                        <a:pt x="795774" y="506788"/>
                      </a:cubicBezTo>
                      <a:cubicBezTo>
                        <a:pt x="795774" y="786679"/>
                        <a:pt x="568877" y="1013576"/>
                        <a:pt x="288986" y="1013576"/>
                      </a:cubicBezTo>
                      <a:cubicBezTo>
                        <a:pt x="184027" y="1013576"/>
                        <a:pt x="86520" y="981669"/>
                        <a:pt x="5636" y="927025"/>
                      </a:cubicBezTo>
                      <a:lnTo>
                        <a:pt x="0" y="922374"/>
                      </a:lnTo>
                      <a:lnTo>
                        <a:pt x="0" y="91202"/>
                      </a:lnTo>
                      <a:lnTo>
                        <a:pt x="5636" y="86552"/>
                      </a:lnTo>
                      <a:cubicBezTo>
                        <a:pt x="86520" y="31907"/>
                        <a:pt x="184027" y="0"/>
                        <a:pt x="288986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88" name="Freeform 87"/>
                <p:cNvSpPr>
                  <a:spLocks noChangeAspect="1"/>
                </p:cNvSpPr>
                <p:nvPr/>
              </p:nvSpPr>
              <p:spPr>
                <a:xfrm>
                  <a:off x="4762789" y="3373363"/>
                  <a:ext cx="1013576" cy="612814"/>
                </a:xfrm>
                <a:custGeom>
                  <a:avLst/>
                  <a:gdLst>
                    <a:gd name="connsiteX0" fmla="*/ 11504 w 1013576"/>
                    <a:gd name="connsiteY0" fmla="*/ 0 h 612814"/>
                    <a:gd name="connsiteX1" fmla="*/ 1002072 w 1013576"/>
                    <a:gd name="connsiteY1" fmla="*/ 0 h 612814"/>
                    <a:gd name="connsiteX2" fmla="*/ 1003280 w 1013576"/>
                    <a:gd name="connsiteY2" fmla="*/ 3891 h 612814"/>
                    <a:gd name="connsiteX3" fmla="*/ 1013576 w 1013576"/>
                    <a:gd name="connsiteY3" fmla="*/ 106026 h 612814"/>
                    <a:gd name="connsiteX4" fmla="*/ 506788 w 1013576"/>
                    <a:gd name="connsiteY4" fmla="*/ 612814 h 612814"/>
                    <a:gd name="connsiteX5" fmla="*/ 0 w 1013576"/>
                    <a:gd name="connsiteY5" fmla="*/ 106026 h 612814"/>
                    <a:gd name="connsiteX6" fmla="*/ 10296 w 1013576"/>
                    <a:gd name="connsiteY6" fmla="*/ 3891 h 61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3576" h="612814">
                      <a:moveTo>
                        <a:pt x="11504" y="0"/>
                      </a:moveTo>
                      <a:lnTo>
                        <a:pt x="1002072" y="0"/>
                      </a:lnTo>
                      <a:lnTo>
                        <a:pt x="1003280" y="3891"/>
                      </a:lnTo>
                      <a:cubicBezTo>
                        <a:pt x="1010031" y="36881"/>
                        <a:pt x="1013576" y="71040"/>
                        <a:pt x="1013576" y="106026"/>
                      </a:cubicBezTo>
                      <a:cubicBezTo>
                        <a:pt x="1013576" y="385917"/>
                        <a:pt x="786679" y="612814"/>
                        <a:pt x="506788" y="612814"/>
                      </a:cubicBezTo>
                      <a:cubicBezTo>
                        <a:pt x="226897" y="612814"/>
                        <a:pt x="0" y="385917"/>
                        <a:pt x="0" y="106026"/>
                      </a:cubicBezTo>
                      <a:cubicBezTo>
                        <a:pt x="0" y="71040"/>
                        <a:pt x="3546" y="36881"/>
                        <a:pt x="10296" y="3891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sp>
              <p:nvSpPr>
                <p:cNvPr id="89" name="Freeform 88"/>
                <p:cNvSpPr>
                  <a:spLocks noChangeAspect="1"/>
                </p:cNvSpPr>
                <p:nvPr/>
              </p:nvSpPr>
              <p:spPr>
                <a:xfrm>
                  <a:off x="4717866" y="3373364"/>
                  <a:ext cx="636015" cy="823313"/>
                </a:xfrm>
                <a:custGeom>
                  <a:avLst/>
                  <a:gdLst>
                    <a:gd name="connsiteX0" fmla="*/ 0 w 636015"/>
                    <a:gd name="connsiteY0" fmla="*/ 0 h 823313"/>
                    <a:gd name="connsiteX1" fmla="*/ 522092 w 636015"/>
                    <a:gd name="connsiteY1" fmla="*/ 0 h 823313"/>
                    <a:gd name="connsiteX2" fmla="*/ 549464 w 636015"/>
                    <a:gd name="connsiteY2" fmla="*/ 33175 h 823313"/>
                    <a:gd name="connsiteX3" fmla="*/ 636015 w 636015"/>
                    <a:gd name="connsiteY3" fmla="*/ 316525 h 823313"/>
                    <a:gd name="connsiteX4" fmla="*/ 129227 w 636015"/>
                    <a:gd name="connsiteY4" fmla="*/ 823313 h 823313"/>
                    <a:gd name="connsiteX5" fmla="*/ 27092 w 636015"/>
                    <a:gd name="connsiteY5" fmla="*/ 813017 h 823313"/>
                    <a:gd name="connsiteX6" fmla="*/ 0 w 636015"/>
                    <a:gd name="connsiteY6" fmla="*/ 804607 h 823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6015" h="823313">
                      <a:moveTo>
                        <a:pt x="0" y="0"/>
                      </a:moveTo>
                      <a:lnTo>
                        <a:pt x="522092" y="0"/>
                      </a:lnTo>
                      <a:lnTo>
                        <a:pt x="549464" y="33175"/>
                      </a:lnTo>
                      <a:cubicBezTo>
                        <a:pt x="604108" y="114059"/>
                        <a:pt x="636015" y="211566"/>
                        <a:pt x="636015" y="316525"/>
                      </a:cubicBezTo>
                      <a:cubicBezTo>
                        <a:pt x="636015" y="596416"/>
                        <a:pt x="409118" y="823313"/>
                        <a:pt x="129227" y="823313"/>
                      </a:cubicBezTo>
                      <a:cubicBezTo>
                        <a:pt x="94241" y="823313"/>
                        <a:pt x="60083" y="819768"/>
                        <a:pt x="27092" y="813017"/>
                      </a:cubicBezTo>
                      <a:lnTo>
                        <a:pt x="0" y="804607"/>
                      </a:lnTo>
                      <a:close/>
                    </a:path>
                  </a:pathLst>
                </a:custGeom>
                <a:solidFill>
                  <a:srgbClr val="FFEB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>
                    <a:latin typeface="LM Sans 10" panose="00000500000000000000" pitchFamily="2" charset="0"/>
                  </a:endParaRPr>
                </a:p>
              </p:txBody>
            </p:sp>
            <p:grpSp>
              <p:nvGrpSpPr>
                <p:cNvPr id="90" name="Group 89"/>
                <p:cNvGrpSpPr/>
                <p:nvPr/>
              </p:nvGrpSpPr>
              <p:grpSpPr>
                <a:xfrm>
                  <a:off x="4810986" y="3434169"/>
                  <a:ext cx="1162440" cy="946717"/>
                  <a:chOff x="7057686" y="2361921"/>
                  <a:chExt cx="2890113" cy="2353771"/>
                </a:xfrm>
              </p:grpSpPr>
              <p:sp>
                <p:nvSpPr>
                  <p:cNvPr id="92" name="Oval 91"/>
                  <p:cNvSpPr>
                    <a:spLocks noChangeAspect="1"/>
                  </p:cNvSpPr>
                  <p:nvPr/>
                </p:nvSpPr>
                <p:spPr>
                  <a:xfrm>
                    <a:off x="7057686" y="2894500"/>
                    <a:ext cx="216000" cy="216000"/>
                  </a:xfrm>
                  <a:prstGeom prst="ellipse">
                    <a:avLst/>
                  </a:prstGeom>
                  <a:solidFill>
                    <a:srgbClr val="1D76B3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93" name="Oval 92"/>
                  <p:cNvSpPr>
                    <a:spLocks noChangeAspect="1"/>
                  </p:cNvSpPr>
                  <p:nvPr/>
                </p:nvSpPr>
                <p:spPr>
                  <a:xfrm>
                    <a:off x="8087700" y="2366350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94" name="Oval 93"/>
                  <p:cNvSpPr>
                    <a:spLocks noChangeAspect="1"/>
                  </p:cNvSpPr>
                  <p:nvPr/>
                </p:nvSpPr>
                <p:spPr>
                  <a:xfrm>
                    <a:off x="7427550" y="3422650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95" name="Oval 94"/>
                  <p:cNvSpPr>
                    <a:spLocks noChangeAspect="1"/>
                  </p:cNvSpPr>
                  <p:nvPr/>
                </p:nvSpPr>
                <p:spPr>
                  <a:xfrm>
                    <a:off x="8831625" y="4499692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96" name="Oval 95"/>
                  <p:cNvSpPr>
                    <a:spLocks noChangeAspect="1"/>
                  </p:cNvSpPr>
                  <p:nvPr/>
                </p:nvSpPr>
                <p:spPr>
                  <a:xfrm>
                    <a:off x="8265221" y="3678252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97" name="Oval 96"/>
                  <p:cNvSpPr>
                    <a:spLocks noChangeAspect="1"/>
                  </p:cNvSpPr>
                  <p:nvPr/>
                </p:nvSpPr>
                <p:spPr>
                  <a:xfrm>
                    <a:off x="9731799" y="3238282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98" name="Oval 97"/>
                  <p:cNvSpPr>
                    <a:spLocks noChangeAspect="1"/>
                  </p:cNvSpPr>
                  <p:nvPr/>
                </p:nvSpPr>
                <p:spPr>
                  <a:xfrm>
                    <a:off x="9011625" y="3062650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99" name="Oval 98"/>
                  <p:cNvSpPr>
                    <a:spLocks noChangeAspect="1"/>
                  </p:cNvSpPr>
                  <p:nvPr/>
                </p:nvSpPr>
                <p:spPr>
                  <a:xfrm>
                    <a:off x="7445763" y="4319692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cxnSp>
                <p:nvCxnSpPr>
                  <p:cNvPr id="100" name="Straight Connector 99"/>
                  <p:cNvCxnSpPr>
                    <a:stCxn id="93" idx="5"/>
                    <a:endCxn id="98" idx="1"/>
                  </p:cNvCxnSpPr>
                  <p:nvPr/>
                </p:nvCxnSpPr>
                <p:spPr>
                  <a:xfrm>
                    <a:off x="8272068" y="2550718"/>
                    <a:ext cx="771189" cy="54356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93" idx="3"/>
                    <a:endCxn id="94" idx="7"/>
                  </p:cNvCxnSpPr>
                  <p:nvPr/>
                </p:nvCxnSpPr>
                <p:spPr>
                  <a:xfrm flipH="1">
                    <a:off x="7611918" y="2550718"/>
                    <a:ext cx="507414" cy="90356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93" idx="2"/>
                    <a:endCxn id="92" idx="7"/>
                  </p:cNvCxnSpPr>
                  <p:nvPr/>
                </p:nvCxnSpPr>
                <p:spPr>
                  <a:xfrm flipH="1">
                    <a:off x="7242054" y="2474350"/>
                    <a:ext cx="845646" cy="451782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94" idx="1"/>
                    <a:endCxn id="92" idx="5"/>
                  </p:cNvCxnSpPr>
                  <p:nvPr/>
                </p:nvCxnSpPr>
                <p:spPr>
                  <a:xfrm flipH="1" flipV="1">
                    <a:off x="7242054" y="3078868"/>
                    <a:ext cx="217128" cy="37541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94" idx="4"/>
                    <a:endCxn id="99" idx="0"/>
                  </p:cNvCxnSpPr>
                  <p:nvPr/>
                </p:nvCxnSpPr>
                <p:spPr>
                  <a:xfrm>
                    <a:off x="7535550" y="3638650"/>
                    <a:ext cx="18213" cy="681042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94" idx="5"/>
                    <a:endCxn id="96" idx="2"/>
                  </p:cNvCxnSpPr>
                  <p:nvPr/>
                </p:nvCxnSpPr>
                <p:spPr>
                  <a:xfrm>
                    <a:off x="7611918" y="3607018"/>
                    <a:ext cx="653303" cy="17923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96" idx="7"/>
                    <a:endCxn id="98" idx="3"/>
                  </p:cNvCxnSpPr>
                  <p:nvPr/>
                </p:nvCxnSpPr>
                <p:spPr>
                  <a:xfrm flipV="1">
                    <a:off x="8449589" y="3247018"/>
                    <a:ext cx="593668" cy="462866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98" idx="7"/>
                    <a:endCxn id="110" idx="3"/>
                  </p:cNvCxnSpPr>
                  <p:nvPr/>
                </p:nvCxnSpPr>
                <p:spPr>
                  <a:xfrm flipV="1">
                    <a:off x="9195993" y="2546289"/>
                    <a:ext cx="477864" cy="547993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8" name="Straight Connector 107"/>
                  <p:cNvCxnSpPr>
                    <a:stCxn id="96" idx="5"/>
                    <a:endCxn id="95" idx="1"/>
                  </p:cNvCxnSpPr>
                  <p:nvPr/>
                </p:nvCxnSpPr>
                <p:spPr>
                  <a:xfrm>
                    <a:off x="8449589" y="3862620"/>
                    <a:ext cx="413668" cy="66870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9" name="Straight Connector 108"/>
                  <p:cNvCxnSpPr>
                    <a:stCxn id="96" idx="3"/>
                    <a:endCxn id="99" idx="7"/>
                  </p:cNvCxnSpPr>
                  <p:nvPr/>
                </p:nvCxnSpPr>
                <p:spPr>
                  <a:xfrm flipH="1">
                    <a:off x="7630131" y="3862620"/>
                    <a:ext cx="666722" cy="488704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0" name="Oval 109"/>
                  <p:cNvSpPr>
                    <a:spLocks noChangeAspect="1"/>
                  </p:cNvSpPr>
                  <p:nvPr/>
                </p:nvSpPr>
                <p:spPr>
                  <a:xfrm>
                    <a:off x="9642225" y="2361921"/>
                    <a:ext cx="216000" cy="216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cxnSp>
                <p:nvCxnSpPr>
                  <p:cNvPr id="111" name="Straight Connector 110"/>
                  <p:cNvCxnSpPr>
                    <a:stCxn id="98" idx="6"/>
                    <a:endCxn id="97" idx="2"/>
                  </p:cNvCxnSpPr>
                  <p:nvPr/>
                </p:nvCxnSpPr>
                <p:spPr>
                  <a:xfrm>
                    <a:off x="9227625" y="3170650"/>
                    <a:ext cx="504174" cy="175632"/>
                  </a:xfrm>
                  <a:prstGeom prst="lin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  <p:sp>
              <p:nvSpPr>
                <p:cNvPr id="91" name="Rectangle 90"/>
                <p:cNvSpPr/>
                <p:nvPr/>
              </p:nvSpPr>
              <p:spPr>
                <a:xfrm>
                  <a:off x="4772866" y="3418467"/>
                  <a:ext cx="180000" cy="1800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50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N</a:t>
                  </a:r>
                  <a:r>
                    <a:rPr lang="en-US" sz="1050" baseline="-25000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2</a:t>
                  </a:r>
                  <a:endParaRPr lang="en-US" sz="1050" baseline="-25000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</p:grpSp>
          <p:sp>
            <p:nvSpPr>
              <p:cNvPr id="183" name="Rectangle 182"/>
              <p:cNvSpPr/>
              <p:nvPr/>
            </p:nvSpPr>
            <p:spPr>
              <a:xfrm>
                <a:off x="4717865" y="3372635"/>
                <a:ext cx="1368000" cy="108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133790" y="3372635"/>
              <a:ext cx="1368002" cy="1080001"/>
              <a:chOff x="6052597" y="3372635"/>
              <a:chExt cx="1368002" cy="108000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6052597" y="3372635"/>
                <a:ext cx="1368002" cy="1080001"/>
                <a:chOff x="6186818" y="3372635"/>
                <a:chExt cx="1368002" cy="1080001"/>
              </a:xfrm>
            </p:grpSpPr>
            <p:grpSp>
              <p:nvGrpSpPr>
                <p:cNvPr id="112" name="Group 111"/>
                <p:cNvGrpSpPr/>
                <p:nvPr/>
              </p:nvGrpSpPr>
              <p:grpSpPr>
                <a:xfrm>
                  <a:off x="6186818" y="3372635"/>
                  <a:ext cx="1368002" cy="1080001"/>
                  <a:chOff x="3851537" y="762152"/>
                  <a:chExt cx="1368002" cy="1080001"/>
                </a:xfrm>
              </p:grpSpPr>
              <p:sp>
                <p:nvSpPr>
                  <p:cNvPr id="113" name="Freeform 112"/>
                  <p:cNvSpPr/>
                  <p:nvPr/>
                </p:nvSpPr>
                <p:spPr>
                  <a:xfrm>
                    <a:off x="4156938" y="1048945"/>
                    <a:ext cx="1062601" cy="793208"/>
                  </a:xfrm>
                  <a:custGeom>
                    <a:avLst/>
                    <a:gdLst>
                      <a:gd name="connsiteX0" fmla="*/ 0 w 1062601"/>
                      <a:gd name="connsiteY0" fmla="*/ 0 h 793208"/>
                      <a:gd name="connsiteX1" fmla="*/ 1062601 w 1062601"/>
                      <a:gd name="connsiteY1" fmla="*/ 0 h 793208"/>
                      <a:gd name="connsiteX2" fmla="*/ 1062601 w 1062601"/>
                      <a:gd name="connsiteY2" fmla="*/ 793208 h 793208"/>
                      <a:gd name="connsiteX3" fmla="*/ 0 w 1062601"/>
                      <a:gd name="connsiteY3" fmla="*/ 793208 h 793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62601" h="793208">
                        <a:moveTo>
                          <a:pt x="0" y="0"/>
                        </a:moveTo>
                        <a:lnTo>
                          <a:pt x="1062601" y="0"/>
                        </a:lnTo>
                        <a:lnTo>
                          <a:pt x="1062601" y="793208"/>
                        </a:lnTo>
                        <a:lnTo>
                          <a:pt x="0" y="793208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50000"/>
                      <a:lumOff val="50000"/>
                    </a:schemeClr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14" name="Freeform 113"/>
                  <p:cNvSpPr>
                    <a:spLocks noChangeAspect="1"/>
                  </p:cNvSpPr>
                  <p:nvPr/>
                </p:nvSpPr>
                <p:spPr>
                  <a:xfrm>
                    <a:off x="3851538" y="762153"/>
                    <a:ext cx="757075" cy="797617"/>
                  </a:xfrm>
                  <a:custGeom>
                    <a:avLst/>
                    <a:gdLst>
                      <a:gd name="connsiteX0" fmla="*/ 0 w 757075"/>
                      <a:gd name="connsiteY0" fmla="*/ 0 h 797617"/>
                      <a:gd name="connsiteX1" fmla="*/ 662540 w 757075"/>
                      <a:gd name="connsiteY1" fmla="*/ 0 h 797617"/>
                      <a:gd name="connsiteX2" fmla="*/ 670799 w 757075"/>
                      <a:gd name="connsiteY2" fmla="*/ 10009 h 797617"/>
                      <a:gd name="connsiteX3" fmla="*/ 757075 w 757075"/>
                      <a:gd name="connsiteY3" fmla="*/ 292452 h 797617"/>
                      <a:gd name="connsiteX4" fmla="*/ 251896 w 757075"/>
                      <a:gd name="connsiteY4" fmla="*/ 797617 h 797617"/>
                      <a:gd name="connsiteX5" fmla="*/ 55258 w 757075"/>
                      <a:gd name="connsiteY5" fmla="*/ 757919 h 797617"/>
                      <a:gd name="connsiteX6" fmla="*/ 0 w 757075"/>
                      <a:gd name="connsiteY6" fmla="*/ 727927 h 797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7075" h="797617">
                        <a:moveTo>
                          <a:pt x="0" y="0"/>
                        </a:moveTo>
                        <a:lnTo>
                          <a:pt x="662540" y="0"/>
                        </a:lnTo>
                        <a:lnTo>
                          <a:pt x="670799" y="10009"/>
                        </a:lnTo>
                        <a:cubicBezTo>
                          <a:pt x="725269" y="90634"/>
                          <a:pt x="757075" y="187829"/>
                          <a:pt x="757075" y="292452"/>
                        </a:cubicBezTo>
                        <a:cubicBezTo>
                          <a:pt x="757075" y="571447"/>
                          <a:pt x="530899" y="797617"/>
                          <a:pt x="251896" y="797617"/>
                        </a:cubicBezTo>
                        <a:cubicBezTo>
                          <a:pt x="182145" y="797617"/>
                          <a:pt x="115696" y="783481"/>
                          <a:pt x="55258" y="757919"/>
                        </a:cubicBezTo>
                        <a:lnTo>
                          <a:pt x="0" y="727927"/>
                        </a:lnTo>
                        <a:close/>
                      </a:path>
                    </a:pathLst>
                  </a:custGeom>
                  <a:solidFill>
                    <a:srgbClr val="421B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15" name="Freeform 114"/>
                  <p:cNvSpPr>
                    <a:spLocks noChangeAspect="1"/>
                  </p:cNvSpPr>
                  <p:nvPr/>
                </p:nvSpPr>
                <p:spPr>
                  <a:xfrm>
                    <a:off x="3851537" y="1027722"/>
                    <a:ext cx="868706" cy="814430"/>
                  </a:xfrm>
                  <a:custGeom>
                    <a:avLst/>
                    <a:gdLst>
                      <a:gd name="connsiteX0" fmla="*/ 363527 w 868706"/>
                      <a:gd name="connsiteY0" fmla="*/ 0 h 814430"/>
                      <a:gd name="connsiteX1" fmla="*/ 868706 w 868706"/>
                      <a:gd name="connsiteY1" fmla="*/ 505165 h 814430"/>
                      <a:gd name="connsiteX2" fmla="*/ 782430 w 868706"/>
                      <a:gd name="connsiteY2" fmla="*/ 787608 h 814430"/>
                      <a:gd name="connsiteX3" fmla="*/ 760299 w 868706"/>
                      <a:gd name="connsiteY3" fmla="*/ 814430 h 814430"/>
                      <a:gd name="connsiteX4" fmla="*/ 0 w 868706"/>
                      <a:gd name="connsiteY4" fmla="*/ 814430 h 814430"/>
                      <a:gd name="connsiteX5" fmla="*/ 0 w 868706"/>
                      <a:gd name="connsiteY5" fmla="*/ 155609 h 814430"/>
                      <a:gd name="connsiteX6" fmla="*/ 6312 w 868706"/>
                      <a:gd name="connsiteY6" fmla="*/ 147959 h 814430"/>
                      <a:gd name="connsiteX7" fmla="*/ 363527 w 868706"/>
                      <a:gd name="connsiteY7" fmla="*/ 0 h 814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8706" h="814430">
                        <a:moveTo>
                          <a:pt x="363527" y="0"/>
                        </a:moveTo>
                        <a:cubicBezTo>
                          <a:pt x="642530" y="0"/>
                          <a:pt x="868706" y="226170"/>
                          <a:pt x="868706" y="505165"/>
                        </a:cubicBezTo>
                        <a:cubicBezTo>
                          <a:pt x="868706" y="609788"/>
                          <a:pt x="836900" y="706983"/>
                          <a:pt x="782430" y="787608"/>
                        </a:cubicBezTo>
                        <a:lnTo>
                          <a:pt x="760299" y="814430"/>
                        </a:lnTo>
                        <a:lnTo>
                          <a:pt x="0" y="814430"/>
                        </a:lnTo>
                        <a:lnTo>
                          <a:pt x="0" y="155609"/>
                        </a:lnTo>
                        <a:lnTo>
                          <a:pt x="6312" y="147959"/>
                        </a:lnTo>
                        <a:cubicBezTo>
                          <a:pt x="97731" y="56543"/>
                          <a:pt x="224026" y="0"/>
                          <a:pt x="363527" y="0"/>
                        </a:cubicBezTo>
                        <a:close/>
                      </a:path>
                    </a:pathLst>
                  </a:custGeom>
                  <a:solidFill>
                    <a:srgbClr val="421B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16" name="Freeform 115"/>
                  <p:cNvSpPr>
                    <a:spLocks noChangeAspect="1"/>
                  </p:cNvSpPr>
                  <p:nvPr/>
                </p:nvSpPr>
                <p:spPr>
                  <a:xfrm>
                    <a:off x="3961291" y="879926"/>
                    <a:ext cx="1010358" cy="962226"/>
                  </a:xfrm>
                  <a:custGeom>
                    <a:avLst/>
                    <a:gdLst>
                      <a:gd name="connsiteX0" fmla="*/ 505179 w 1010358"/>
                      <a:gd name="connsiteY0" fmla="*/ 0 h 962226"/>
                      <a:gd name="connsiteX1" fmla="*/ 1010358 w 1010358"/>
                      <a:gd name="connsiteY1" fmla="*/ 505165 h 962226"/>
                      <a:gd name="connsiteX2" fmla="*/ 787630 w 1010358"/>
                      <a:gd name="connsiteY2" fmla="*/ 924056 h 962226"/>
                      <a:gd name="connsiteX3" fmla="*/ 717305 w 1010358"/>
                      <a:gd name="connsiteY3" fmla="*/ 962226 h 962226"/>
                      <a:gd name="connsiteX4" fmla="*/ 293054 w 1010358"/>
                      <a:gd name="connsiteY4" fmla="*/ 962226 h 962226"/>
                      <a:gd name="connsiteX5" fmla="*/ 222729 w 1010358"/>
                      <a:gd name="connsiteY5" fmla="*/ 924056 h 962226"/>
                      <a:gd name="connsiteX6" fmla="*/ 0 w 1010358"/>
                      <a:gd name="connsiteY6" fmla="*/ 505165 h 962226"/>
                      <a:gd name="connsiteX7" fmla="*/ 505179 w 1010358"/>
                      <a:gd name="connsiteY7" fmla="*/ 0 h 962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0358" h="962226">
                        <a:moveTo>
                          <a:pt x="505179" y="0"/>
                        </a:moveTo>
                        <a:cubicBezTo>
                          <a:pt x="784182" y="0"/>
                          <a:pt x="1010358" y="226170"/>
                          <a:pt x="1010358" y="505165"/>
                        </a:cubicBezTo>
                        <a:cubicBezTo>
                          <a:pt x="1010358" y="679537"/>
                          <a:pt x="922008" y="833274"/>
                          <a:pt x="787630" y="924056"/>
                        </a:cubicBezTo>
                        <a:lnTo>
                          <a:pt x="717305" y="962226"/>
                        </a:lnTo>
                        <a:lnTo>
                          <a:pt x="293054" y="962226"/>
                        </a:lnTo>
                        <a:lnTo>
                          <a:pt x="222729" y="924056"/>
                        </a:lnTo>
                        <a:cubicBezTo>
                          <a:pt x="88350" y="833274"/>
                          <a:pt x="0" y="679537"/>
                          <a:pt x="0" y="505165"/>
                        </a:cubicBezTo>
                        <a:cubicBezTo>
                          <a:pt x="0" y="226170"/>
                          <a:pt x="226176" y="0"/>
                          <a:pt x="505179" y="0"/>
                        </a:cubicBezTo>
                        <a:close/>
                      </a:path>
                    </a:pathLst>
                  </a:custGeom>
                  <a:solidFill>
                    <a:srgbClr val="AA4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17" name="Freeform 116"/>
                  <p:cNvSpPr>
                    <a:spLocks noChangeAspect="1"/>
                  </p:cNvSpPr>
                  <p:nvPr/>
                </p:nvSpPr>
                <p:spPr>
                  <a:xfrm>
                    <a:off x="4170939" y="1198916"/>
                    <a:ext cx="1010358" cy="643236"/>
                  </a:xfrm>
                  <a:custGeom>
                    <a:avLst/>
                    <a:gdLst>
                      <a:gd name="connsiteX0" fmla="*/ 505179 w 1010358"/>
                      <a:gd name="connsiteY0" fmla="*/ 0 h 643236"/>
                      <a:gd name="connsiteX1" fmla="*/ 1010358 w 1010358"/>
                      <a:gd name="connsiteY1" fmla="*/ 505165 h 643236"/>
                      <a:gd name="connsiteX2" fmla="*/ 1000095 w 1010358"/>
                      <a:gd name="connsiteY2" fmla="*/ 606973 h 643236"/>
                      <a:gd name="connsiteX3" fmla="*/ 988838 w 1010358"/>
                      <a:gd name="connsiteY3" fmla="*/ 643236 h 643236"/>
                      <a:gd name="connsiteX4" fmla="*/ 21520 w 1010358"/>
                      <a:gd name="connsiteY4" fmla="*/ 643236 h 643236"/>
                      <a:gd name="connsiteX5" fmla="*/ 10264 w 1010358"/>
                      <a:gd name="connsiteY5" fmla="*/ 606973 h 643236"/>
                      <a:gd name="connsiteX6" fmla="*/ 0 w 1010358"/>
                      <a:gd name="connsiteY6" fmla="*/ 505165 h 643236"/>
                      <a:gd name="connsiteX7" fmla="*/ 505179 w 1010358"/>
                      <a:gd name="connsiteY7" fmla="*/ 0 h 643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0358" h="643236">
                        <a:moveTo>
                          <a:pt x="505179" y="0"/>
                        </a:moveTo>
                        <a:cubicBezTo>
                          <a:pt x="784182" y="0"/>
                          <a:pt x="1010358" y="226170"/>
                          <a:pt x="1010358" y="505165"/>
                        </a:cubicBezTo>
                        <a:cubicBezTo>
                          <a:pt x="1010358" y="540039"/>
                          <a:pt x="1006824" y="574088"/>
                          <a:pt x="1000095" y="606973"/>
                        </a:cubicBezTo>
                        <a:lnTo>
                          <a:pt x="988838" y="643236"/>
                        </a:lnTo>
                        <a:lnTo>
                          <a:pt x="21520" y="643236"/>
                        </a:lnTo>
                        <a:lnTo>
                          <a:pt x="10264" y="606973"/>
                        </a:lnTo>
                        <a:cubicBezTo>
                          <a:pt x="3534" y="574088"/>
                          <a:pt x="0" y="540039"/>
                          <a:pt x="0" y="505165"/>
                        </a:cubicBezTo>
                        <a:cubicBezTo>
                          <a:pt x="0" y="226170"/>
                          <a:pt x="226176" y="0"/>
                          <a:pt x="505179" y="0"/>
                        </a:cubicBezTo>
                        <a:close/>
                      </a:path>
                    </a:pathLst>
                  </a:custGeom>
                  <a:solidFill>
                    <a:srgbClr val="AA4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18" name="Freeform 117"/>
                  <p:cNvSpPr>
                    <a:spLocks noChangeAspect="1"/>
                  </p:cNvSpPr>
                  <p:nvPr/>
                </p:nvSpPr>
                <p:spPr>
                  <a:xfrm>
                    <a:off x="3910973" y="762153"/>
                    <a:ext cx="1010358" cy="622939"/>
                  </a:xfrm>
                  <a:custGeom>
                    <a:avLst/>
                    <a:gdLst>
                      <a:gd name="connsiteX0" fmla="*/ 15220 w 1010358"/>
                      <a:gd name="connsiteY0" fmla="*/ 0 h 622939"/>
                      <a:gd name="connsiteX1" fmla="*/ 995139 w 1010358"/>
                      <a:gd name="connsiteY1" fmla="*/ 0 h 622939"/>
                      <a:gd name="connsiteX2" fmla="*/ 1000095 w 1010358"/>
                      <a:gd name="connsiteY2" fmla="*/ 15966 h 622939"/>
                      <a:gd name="connsiteX3" fmla="*/ 1010358 w 1010358"/>
                      <a:gd name="connsiteY3" fmla="*/ 117774 h 622939"/>
                      <a:gd name="connsiteX4" fmla="*/ 505179 w 1010358"/>
                      <a:gd name="connsiteY4" fmla="*/ 622939 h 622939"/>
                      <a:gd name="connsiteX5" fmla="*/ 0 w 1010358"/>
                      <a:gd name="connsiteY5" fmla="*/ 117774 h 622939"/>
                      <a:gd name="connsiteX6" fmla="*/ 10264 w 1010358"/>
                      <a:gd name="connsiteY6" fmla="*/ 15966 h 622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10358" h="622939">
                        <a:moveTo>
                          <a:pt x="15220" y="0"/>
                        </a:moveTo>
                        <a:lnTo>
                          <a:pt x="995139" y="0"/>
                        </a:lnTo>
                        <a:lnTo>
                          <a:pt x="1000095" y="15966"/>
                        </a:lnTo>
                        <a:cubicBezTo>
                          <a:pt x="1006824" y="48851"/>
                          <a:pt x="1010358" y="82900"/>
                          <a:pt x="1010358" y="117774"/>
                        </a:cubicBezTo>
                        <a:cubicBezTo>
                          <a:pt x="1010358" y="396769"/>
                          <a:pt x="784182" y="622939"/>
                          <a:pt x="505179" y="622939"/>
                        </a:cubicBezTo>
                        <a:cubicBezTo>
                          <a:pt x="226176" y="622939"/>
                          <a:pt x="0" y="396769"/>
                          <a:pt x="0" y="117774"/>
                        </a:cubicBezTo>
                        <a:cubicBezTo>
                          <a:pt x="0" y="82900"/>
                          <a:pt x="3534" y="48851"/>
                          <a:pt x="10264" y="15966"/>
                        </a:cubicBezTo>
                        <a:close/>
                      </a:path>
                    </a:pathLst>
                  </a:custGeom>
                  <a:solidFill>
                    <a:srgbClr val="AA4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19" name="Freeform 118"/>
                  <p:cNvSpPr>
                    <a:spLocks noChangeAspect="1"/>
                  </p:cNvSpPr>
                  <p:nvPr/>
                </p:nvSpPr>
                <p:spPr>
                  <a:xfrm>
                    <a:off x="4268933" y="762153"/>
                    <a:ext cx="950604" cy="892291"/>
                  </a:xfrm>
                  <a:custGeom>
                    <a:avLst/>
                    <a:gdLst>
                      <a:gd name="connsiteX0" fmla="*/ 184228 w 950604"/>
                      <a:gd name="connsiteY0" fmla="*/ 0 h 892291"/>
                      <a:gd name="connsiteX1" fmla="*/ 826130 w 950604"/>
                      <a:gd name="connsiteY1" fmla="*/ 0 h 892291"/>
                      <a:gd name="connsiteX2" fmla="*/ 862395 w 950604"/>
                      <a:gd name="connsiteY2" fmla="*/ 29920 h 892291"/>
                      <a:gd name="connsiteX3" fmla="*/ 924082 w 950604"/>
                      <a:gd name="connsiteY3" fmla="*/ 104683 h 892291"/>
                      <a:gd name="connsiteX4" fmla="*/ 950604 w 950604"/>
                      <a:gd name="connsiteY4" fmla="*/ 153546 h 892291"/>
                      <a:gd name="connsiteX5" fmla="*/ 950604 w 950604"/>
                      <a:gd name="connsiteY5" fmla="*/ 620706 h 892291"/>
                      <a:gd name="connsiteX6" fmla="*/ 924082 w 950604"/>
                      <a:gd name="connsiteY6" fmla="*/ 669569 h 892291"/>
                      <a:gd name="connsiteX7" fmla="*/ 505179 w 950604"/>
                      <a:gd name="connsiteY7" fmla="*/ 892291 h 892291"/>
                      <a:gd name="connsiteX8" fmla="*/ 0 w 950604"/>
                      <a:gd name="connsiteY8" fmla="*/ 387126 h 892291"/>
                      <a:gd name="connsiteX9" fmla="*/ 147964 w 950604"/>
                      <a:gd name="connsiteY9" fmla="*/ 29920 h 892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50604" h="892291">
                        <a:moveTo>
                          <a:pt x="184228" y="0"/>
                        </a:moveTo>
                        <a:lnTo>
                          <a:pt x="826130" y="0"/>
                        </a:lnTo>
                        <a:lnTo>
                          <a:pt x="862395" y="29920"/>
                        </a:lnTo>
                        <a:cubicBezTo>
                          <a:pt x="885250" y="52775"/>
                          <a:pt x="905925" y="77809"/>
                          <a:pt x="924082" y="104683"/>
                        </a:cubicBezTo>
                        <a:lnTo>
                          <a:pt x="950604" y="153546"/>
                        </a:lnTo>
                        <a:lnTo>
                          <a:pt x="950604" y="620706"/>
                        </a:lnTo>
                        <a:lnTo>
                          <a:pt x="924082" y="669569"/>
                        </a:lnTo>
                        <a:cubicBezTo>
                          <a:pt x="833297" y="803943"/>
                          <a:pt x="679556" y="892291"/>
                          <a:pt x="505179" y="892291"/>
                        </a:cubicBezTo>
                        <a:cubicBezTo>
                          <a:pt x="226176" y="892291"/>
                          <a:pt x="0" y="666121"/>
                          <a:pt x="0" y="387126"/>
                        </a:cubicBezTo>
                        <a:cubicBezTo>
                          <a:pt x="0" y="247629"/>
                          <a:pt x="56544" y="121337"/>
                          <a:pt x="147964" y="29920"/>
                        </a:cubicBezTo>
                        <a:close/>
                      </a:path>
                    </a:pathLst>
                  </a:custGeom>
                  <a:solidFill>
                    <a:srgbClr val="FF99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20" name="Freeform 119"/>
                  <p:cNvSpPr>
                    <a:spLocks noChangeAspect="1"/>
                  </p:cNvSpPr>
                  <p:nvPr/>
                </p:nvSpPr>
                <p:spPr>
                  <a:xfrm>
                    <a:off x="4549333" y="762152"/>
                    <a:ext cx="670205" cy="964956"/>
                  </a:xfrm>
                  <a:custGeom>
                    <a:avLst/>
                    <a:gdLst>
                      <a:gd name="connsiteX0" fmla="*/ 298084 w 670205"/>
                      <a:gd name="connsiteY0" fmla="*/ 0 h 964956"/>
                      <a:gd name="connsiteX1" fmla="*/ 670205 w 670205"/>
                      <a:gd name="connsiteY1" fmla="*/ 0 h 964956"/>
                      <a:gd name="connsiteX2" fmla="*/ 670205 w 670205"/>
                      <a:gd name="connsiteY2" fmla="*/ 935071 h 964956"/>
                      <a:gd name="connsiteX3" fmla="*/ 606991 w 670205"/>
                      <a:gd name="connsiteY3" fmla="*/ 954693 h 964956"/>
                      <a:gd name="connsiteX4" fmla="*/ 505179 w 670205"/>
                      <a:gd name="connsiteY4" fmla="*/ 964956 h 964956"/>
                      <a:gd name="connsiteX5" fmla="*/ 0 w 670205"/>
                      <a:gd name="connsiteY5" fmla="*/ 459791 h 964956"/>
                      <a:gd name="connsiteX6" fmla="*/ 222729 w 670205"/>
                      <a:gd name="connsiteY6" fmla="*/ 40900 h 9649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70205" h="964956">
                        <a:moveTo>
                          <a:pt x="298084" y="0"/>
                        </a:moveTo>
                        <a:lnTo>
                          <a:pt x="670205" y="0"/>
                        </a:lnTo>
                        <a:lnTo>
                          <a:pt x="670205" y="935071"/>
                        </a:lnTo>
                        <a:lnTo>
                          <a:pt x="606991" y="954693"/>
                        </a:lnTo>
                        <a:cubicBezTo>
                          <a:pt x="574105" y="961422"/>
                          <a:pt x="540055" y="964956"/>
                          <a:pt x="505179" y="964956"/>
                        </a:cubicBezTo>
                        <a:cubicBezTo>
                          <a:pt x="226176" y="964956"/>
                          <a:pt x="0" y="738786"/>
                          <a:pt x="0" y="459791"/>
                        </a:cubicBezTo>
                        <a:cubicBezTo>
                          <a:pt x="0" y="285419"/>
                          <a:pt x="88350" y="131682"/>
                          <a:pt x="222729" y="40900"/>
                        </a:cubicBezTo>
                        <a:close/>
                      </a:path>
                    </a:pathLst>
                  </a:custGeom>
                  <a:solidFill>
                    <a:srgbClr val="FF99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sp>
                <p:nvSpPr>
                  <p:cNvPr id="121" name="Freeform 120"/>
                  <p:cNvSpPr>
                    <a:spLocks noChangeAspect="1"/>
                  </p:cNvSpPr>
                  <p:nvPr/>
                </p:nvSpPr>
                <p:spPr>
                  <a:xfrm>
                    <a:off x="4509383" y="762152"/>
                    <a:ext cx="710154" cy="607024"/>
                  </a:xfrm>
                  <a:custGeom>
                    <a:avLst/>
                    <a:gdLst>
                      <a:gd name="connsiteX0" fmla="*/ 10279 w 710154"/>
                      <a:gd name="connsiteY0" fmla="*/ 0 h 607024"/>
                      <a:gd name="connsiteX1" fmla="*/ 710154 w 710154"/>
                      <a:gd name="connsiteY1" fmla="*/ 0 h 607024"/>
                      <a:gd name="connsiteX2" fmla="*/ 710154 w 710154"/>
                      <a:gd name="connsiteY2" fmla="*/ 562801 h 607024"/>
                      <a:gd name="connsiteX3" fmla="*/ 701818 w 710154"/>
                      <a:gd name="connsiteY3" fmla="*/ 567326 h 607024"/>
                      <a:gd name="connsiteX4" fmla="*/ 505179 w 710154"/>
                      <a:gd name="connsiteY4" fmla="*/ 607024 h 607024"/>
                      <a:gd name="connsiteX5" fmla="*/ 0 w 710154"/>
                      <a:gd name="connsiteY5" fmla="*/ 101859 h 607024"/>
                      <a:gd name="connsiteX6" fmla="*/ 10264 w 710154"/>
                      <a:gd name="connsiteY6" fmla="*/ 51 h 607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10154" h="607024">
                        <a:moveTo>
                          <a:pt x="10279" y="0"/>
                        </a:moveTo>
                        <a:lnTo>
                          <a:pt x="710154" y="0"/>
                        </a:lnTo>
                        <a:lnTo>
                          <a:pt x="710154" y="562801"/>
                        </a:lnTo>
                        <a:lnTo>
                          <a:pt x="701818" y="567326"/>
                        </a:lnTo>
                        <a:cubicBezTo>
                          <a:pt x="641379" y="592888"/>
                          <a:pt x="574930" y="607024"/>
                          <a:pt x="505179" y="607024"/>
                        </a:cubicBezTo>
                        <a:cubicBezTo>
                          <a:pt x="226176" y="607024"/>
                          <a:pt x="0" y="380854"/>
                          <a:pt x="0" y="101859"/>
                        </a:cubicBezTo>
                        <a:cubicBezTo>
                          <a:pt x="0" y="66985"/>
                          <a:pt x="3534" y="32936"/>
                          <a:pt x="10264" y="51"/>
                        </a:cubicBezTo>
                        <a:close/>
                      </a:path>
                    </a:pathLst>
                  </a:custGeom>
                  <a:solidFill>
                    <a:srgbClr val="FFEB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>
                      <a:latin typeface="LM Sans 10" panose="00000500000000000000" pitchFamily="2" charset="0"/>
                    </a:endParaRPr>
                  </a:p>
                </p:txBody>
              </p:sp>
              <p:grpSp>
                <p:nvGrpSpPr>
                  <p:cNvPr id="122" name="Group 121"/>
                  <p:cNvGrpSpPr/>
                  <p:nvPr/>
                </p:nvGrpSpPr>
                <p:grpSpPr>
                  <a:xfrm>
                    <a:off x="3948575" y="821917"/>
                    <a:ext cx="1158750" cy="943684"/>
                    <a:chOff x="7057686" y="2361921"/>
                    <a:chExt cx="2890113" cy="2353771"/>
                  </a:xfrm>
                </p:grpSpPr>
                <p:sp>
                  <p:nvSpPr>
                    <p:cNvPr id="123" name="Oval 122"/>
                    <p:cNvSpPr>
                      <a:spLocks noChangeAspect="1"/>
                    </p:cNvSpPr>
                    <p:nvPr/>
                  </p:nvSpPr>
                  <p:spPr>
                    <a:xfrm>
                      <a:off x="7057686" y="2894500"/>
                      <a:ext cx="216000" cy="21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LM Sans 10" panose="00000500000000000000" pitchFamily="2" charset="0"/>
                      </a:endParaRPr>
                    </a:p>
                  </p:txBody>
                </p:sp>
                <p:sp>
                  <p:nvSpPr>
                    <p:cNvPr id="124" name="Oval 123"/>
                    <p:cNvSpPr>
                      <a:spLocks noChangeAspect="1"/>
                    </p:cNvSpPr>
                    <p:nvPr/>
                  </p:nvSpPr>
                  <p:spPr>
                    <a:xfrm>
                      <a:off x="8087700" y="2366350"/>
                      <a:ext cx="216000" cy="21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LM Sans 10" panose="00000500000000000000" pitchFamily="2" charset="0"/>
                      </a:endParaRPr>
                    </a:p>
                  </p:txBody>
                </p:sp>
                <p:sp>
                  <p:nvSpPr>
                    <p:cNvPr id="125" name="Oval 124"/>
                    <p:cNvSpPr>
                      <a:spLocks noChangeAspect="1"/>
                    </p:cNvSpPr>
                    <p:nvPr/>
                  </p:nvSpPr>
                  <p:spPr>
                    <a:xfrm>
                      <a:off x="7427550" y="3422650"/>
                      <a:ext cx="216000" cy="21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LM Sans 10" panose="00000500000000000000" pitchFamily="2" charset="0"/>
                      </a:endParaRPr>
                    </a:p>
                  </p:txBody>
                </p:sp>
                <p:sp>
                  <p:nvSpPr>
                    <p:cNvPr id="126" name="Oval 125"/>
                    <p:cNvSpPr>
                      <a:spLocks noChangeAspect="1"/>
                    </p:cNvSpPr>
                    <p:nvPr/>
                  </p:nvSpPr>
                  <p:spPr>
                    <a:xfrm>
                      <a:off x="8831625" y="4499692"/>
                      <a:ext cx="216000" cy="21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LM Sans 10" panose="00000500000000000000" pitchFamily="2" charset="0"/>
                      </a:endParaRPr>
                    </a:p>
                  </p:txBody>
                </p:sp>
                <p:sp>
                  <p:nvSpPr>
                    <p:cNvPr id="127" name="Oval 126"/>
                    <p:cNvSpPr>
                      <a:spLocks noChangeAspect="1"/>
                    </p:cNvSpPr>
                    <p:nvPr/>
                  </p:nvSpPr>
                  <p:spPr>
                    <a:xfrm>
                      <a:off x="8265221" y="3678252"/>
                      <a:ext cx="216000" cy="21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LM Sans 10" panose="00000500000000000000" pitchFamily="2" charset="0"/>
                      </a:endParaRPr>
                    </a:p>
                  </p:txBody>
                </p:sp>
                <p:sp>
                  <p:nvSpPr>
                    <p:cNvPr id="128" name="Oval 127"/>
                    <p:cNvSpPr>
                      <a:spLocks noChangeAspect="1"/>
                    </p:cNvSpPr>
                    <p:nvPr/>
                  </p:nvSpPr>
                  <p:spPr>
                    <a:xfrm>
                      <a:off x="9731799" y="3238282"/>
                      <a:ext cx="216000" cy="21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LM Sans 10" panose="00000500000000000000" pitchFamily="2" charset="0"/>
                      </a:endParaRPr>
                    </a:p>
                  </p:txBody>
                </p:sp>
                <p:sp>
                  <p:nvSpPr>
                    <p:cNvPr id="129" name="Oval 128"/>
                    <p:cNvSpPr>
                      <a:spLocks noChangeAspect="1"/>
                    </p:cNvSpPr>
                    <p:nvPr/>
                  </p:nvSpPr>
                  <p:spPr>
                    <a:xfrm>
                      <a:off x="9011625" y="3062650"/>
                      <a:ext cx="216000" cy="21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LM Sans 10" panose="00000500000000000000" pitchFamily="2" charset="0"/>
                      </a:endParaRPr>
                    </a:p>
                  </p:txBody>
                </p:sp>
                <p:sp>
                  <p:nvSpPr>
                    <p:cNvPr id="130" name="Oval 129"/>
                    <p:cNvSpPr>
                      <a:spLocks noChangeAspect="1"/>
                    </p:cNvSpPr>
                    <p:nvPr/>
                  </p:nvSpPr>
                  <p:spPr>
                    <a:xfrm>
                      <a:off x="7445763" y="4319692"/>
                      <a:ext cx="216000" cy="21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LM Sans 10" panose="00000500000000000000" pitchFamily="2" charset="0"/>
                      </a:endParaRPr>
                    </a:p>
                  </p:txBody>
                </p:sp>
                <p:cxnSp>
                  <p:nvCxnSpPr>
                    <p:cNvPr id="131" name="Straight Connector 130"/>
                    <p:cNvCxnSpPr>
                      <a:stCxn id="124" idx="5"/>
                      <a:endCxn id="129" idx="1"/>
                    </p:cNvCxnSpPr>
                    <p:nvPr/>
                  </p:nvCxnSpPr>
                  <p:spPr>
                    <a:xfrm>
                      <a:off x="8272068" y="2550718"/>
                      <a:ext cx="771189" cy="543564"/>
                    </a:xfrm>
                    <a:prstGeom prst="lin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32" name="Straight Connector 131"/>
                    <p:cNvCxnSpPr>
                      <a:stCxn id="124" idx="3"/>
                      <a:endCxn id="125" idx="7"/>
                    </p:cNvCxnSpPr>
                    <p:nvPr/>
                  </p:nvCxnSpPr>
                  <p:spPr>
                    <a:xfrm flipH="1">
                      <a:off x="7611918" y="2550718"/>
                      <a:ext cx="507414" cy="903564"/>
                    </a:xfrm>
                    <a:prstGeom prst="lin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33" name="Straight Connector 132"/>
                    <p:cNvCxnSpPr>
                      <a:stCxn id="124" idx="2"/>
                      <a:endCxn id="123" idx="7"/>
                    </p:cNvCxnSpPr>
                    <p:nvPr/>
                  </p:nvCxnSpPr>
                  <p:spPr>
                    <a:xfrm flipH="1">
                      <a:off x="7242054" y="2474350"/>
                      <a:ext cx="845646" cy="451782"/>
                    </a:xfrm>
                    <a:prstGeom prst="lin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34" name="Straight Connector 133"/>
                    <p:cNvCxnSpPr>
                      <a:stCxn id="125" idx="1"/>
                      <a:endCxn id="123" idx="5"/>
                    </p:cNvCxnSpPr>
                    <p:nvPr/>
                  </p:nvCxnSpPr>
                  <p:spPr>
                    <a:xfrm flipH="1" flipV="1">
                      <a:off x="7242054" y="3078868"/>
                      <a:ext cx="217128" cy="375414"/>
                    </a:xfrm>
                    <a:prstGeom prst="lin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35" name="Straight Connector 134"/>
                    <p:cNvCxnSpPr>
                      <a:stCxn id="125" idx="4"/>
                      <a:endCxn id="130" idx="0"/>
                    </p:cNvCxnSpPr>
                    <p:nvPr/>
                  </p:nvCxnSpPr>
                  <p:spPr>
                    <a:xfrm>
                      <a:off x="7535550" y="3638650"/>
                      <a:ext cx="18213" cy="681042"/>
                    </a:xfrm>
                    <a:prstGeom prst="lin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36" name="Straight Connector 135"/>
                    <p:cNvCxnSpPr>
                      <a:stCxn id="125" idx="5"/>
                      <a:endCxn id="127" idx="2"/>
                    </p:cNvCxnSpPr>
                    <p:nvPr/>
                  </p:nvCxnSpPr>
                  <p:spPr>
                    <a:xfrm>
                      <a:off x="7611918" y="3607018"/>
                      <a:ext cx="653303" cy="179234"/>
                    </a:xfrm>
                    <a:prstGeom prst="lin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37" name="Straight Connector 136"/>
                    <p:cNvCxnSpPr>
                      <a:stCxn id="127" idx="7"/>
                      <a:endCxn id="129" idx="3"/>
                    </p:cNvCxnSpPr>
                    <p:nvPr/>
                  </p:nvCxnSpPr>
                  <p:spPr>
                    <a:xfrm flipV="1">
                      <a:off x="8449589" y="3247018"/>
                      <a:ext cx="593668" cy="462866"/>
                    </a:xfrm>
                    <a:prstGeom prst="lin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38" name="Straight Connector 137"/>
                    <p:cNvCxnSpPr>
                      <a:stCxn id="129" idx="7"/>
                      <a:endCxn id="141" idx="3"/>
                    </p:cNvCxnSpPr>
                    <p:nvPr/>
                  </p:nvCxnSpPr>
                  <p:spPr>
                    <a:xfrm flipV="1">
                      <a:off x="9195993" y="2546289"/>
                      <a:ext cx="477864" cy="547993"/>
                    </a:xfrm>
                    <a:prstGeom prst="lin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39" name="Straight Connector 138"/>
                    <p:cNvCxnSpPr>
                      <a:stCxn id="127" idx="5"/>
                      <a:endCxn id="126" idx="1"/>
                    </p:cNvCxnSpPr>
                    <p:nvPr/>
                  </p:nvCxnSpPr>
                  <p:spPr>
                    <a:xfrm>
                      <a:off x="8449589" y="3862620"/>
                      <a:ext cx="413668" cy="668704"/>
                    </a:xfrm>
                    <a:prstGeom prst="lin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40" name="Straight Connector 139"/>
                    <p:cNvCxnSpPr>
                      <a:stCxn id="127" idx="3"/>
                      <a:endCxn id="130" idx="7"/>
                    </p:cNvCxnSpPr>
                    <p:nvPr/>
                  </p:nvCxnSpPr>
                  <p:spPr>
                    <a:xfrm flipH="1">
                      <a:off x="7630131" y="3862620"/>
                      <a:ext cx="666722" cy="488704"/>
                    </a:xfrm>
                    <a:prstGeom prst="lin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sp>
                  <p:nvSpPr>
                    <p:cNvPr id="141" name="Oval 140"/>
                    <p:cNvSpPr>
                      <a:spLocks noChangeAspect="1"/>
                    </p:cNvSpPr>
                    <p:nvPr/>
                  </p:nvSpPr>
                  <p:spPr>
                    <a:xfrm>
                      <a:off x="9642225" y="2361921"/>
                      <a:ext cx="216000" cy="216000"/>
                    </a:xfrm>
                    <a:prstGeom prst="ellipse">
                      <a:avLst/>
                    </a:prstGeom>
                    <a:solidFill>
                      <a:srgbClr val="1D76B3"/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LM Sans 10" panose="00000500000000000000" pitchFamily="2" charset="0"/>
                      </a:endParaRPr>
                    </a:p>
                  </p:txBody>
                </p:sp>
                <p:cxnSp>
                  <p:nvCxnSpPr>
                    <p:cNvPr id="142" name="Straight Connector 141"/>
                    <p:cNvCxnSpPr>
                      <a:stCxn id="129" idx="6"/>
                      <a:endCxn id="128" idx="2"/>
                    </p:cNvCxnSpPr>
                    <p:nvPr/>
                  </p:nvCxnSpPr>
                  <p:spPr>
                    <a:xfrm>
                      <a:off x="9227625" y="3170650"/>
                      <a:ext cx="504174" cy="175632"/>
                    </a:xfrm>
                    <a:prstGeom prst="line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sp>
              <p:nvSpPr>
                <p:cNvPr id="144" name="Rectangle 143"/>
                <p:cNvSpPr/>
                <p:nvPr/>
              </p:nvSpPr>
              <p:spPr>
                <a:xfrm>
                  <a:off x="7290556" y="3549646"/>
                  <a:ext cx="180000" cy="1800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50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N</a:t>
                  </a:r>
                  <a:r>
                    <a:rPr lang="en-US" sz="1050" baseline="-25000" dirty="0" smtClean="0">
                      <a:solidFill>
                        <a:schemeClr val="tx1"/>
                      </a:solidFill>
                      <a:latin typeface="LM Sans 10" panose="00000500000000000000" pitchFamily="50" charset="0"/>
                    </a:rPr>
                    <a:t>B</a:t>
                  </a:r>
                  <a:endParaRPr lang="en-US" sz="1050" baseline="-25000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</p:grpSp>
          <p:sp>
            <p:nvSpPr>
              <p:cNvPr id="184" name="Rectangle 183"/>
              <p:cNvSpPr/>
              <p:nvPr/>
            </p:nvSpPr>
            <p:spPr>
              <a:xfrm>
                <a:off x="6052599" y="3372635"/>
                <a:ext cx="1368000" cy="1080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20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34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4172518" y="3206186"/>
                <a:ext cx="243256" cy="243256"/>
              </a:xfrm>
              <a:prstGeom prst="ellipse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200" b="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2" name="Oval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18" y="3206186"/>
                <a:ext cx="243256" cy="24325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>
            <a:stCxn id="68" idx="2"/>
            <a:endCxn id="55" idx="6"/>
          </p:cNvCxnSpPr>
          <p:nvPr/>
        </p:nvCxnSpPr>
        <p:spPr>
          <a:xfrm flipH="1">
            <a:off x="3354954" y="2902116"/>
            <a:ext cx="817564" cy="0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2" idx="2"/>
            <a:endCxn id="59" idx="6"/>
          </p:cNvCxnSpPr>
          <p:nvPr/>
        </p:nvCxnSpPr>
        <p:spPr>
          <a:xfrm flipH="1">
            <a:off x="3351779" y="3327814"/>
            <a:ext cx="820739" cy="522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38" idx="2"/>
            <a:endCxn id="40" idx="6"/>
          </p:cNvCxnSpPr>
          <p:nvPr/>
        </p:nvCxnSpPr>
        <p:spPr>
          <a:xfrm flipH="1">
            <a:off x="4414446" y="2902116"/>
            <a:ext cx="823403" cy="0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2" idx="1"/>
          </p:cNvCxnSpPr>
          <p:nvPr/>
        </p:nvCxnSpPr>
        <p:spPr>
          <a:xfrm flipH="1" flipV="1">
            <a:off x="4378823" y="2988120"/>
            <a:ext cx="892100" cy="253690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8" idx="3"/>
            <a:endCxn id="59" idx="7"/>
          </p:cNvCxnSpPr>
          <p:nvPr/>
        </p:nvCxnSpPr>
        <p:spPr>
          <a:xfrm flipH="1">
            <a:off x="3316155" y="2988120"/>
            <a:ext cx="891987" cy="254212"/>
          </a:xfrm>
          <a:prstGeom prst="line">
            <a:avLst/>
          </a:prstGeom>
          <a:ln w="9525">
            <a:solidFill>
              <a:schemeClr val="tx1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85604" y="2694367"/>
            <a:ext cx="562012" cy="415498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pPr algn="r"/>
            <a:r>
              <a:rPr lang="en-US" sz="1050" dirty="0" smtClean="0">
                <a:latin typeface="LM Sans 10" panose="00000500000000000000" pitchFamily="50" charset="0"/>
              </a:rPr>
              <a:t>Pressure</a:t>
            </a:r>
          </a:p>
          <a:p>
            <a:pPr algn="r"/>
            <a:r>
              <a:rPr lang="en-US" sz="1050" dirty="0" smtClean="0">
                <a:latin typeface="LM Sans 10" panose="00000500000000000000" pitchFamily="50" charset="0"/>
              </a:rPr>
              <a:t>reading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4783" y="3120064"/>
            <a:ext cx="812081" cy="415498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pPr algn="r"/>
            <a:r>
              <a:rPr lang="en-US" sz="1050" dirty="0" smtClean="0">
                <a:latin typeface="LM Sans 10" panose="00000500000000000000" pitchFamily="50" charset="0"/>
              </a:rPr>
              <a:t>Temperature</a:t>
            </a:r>
          </a:p>
          <a:p>
            <a:pPr algn="r"/>
            <a:r>
              <a:rPr lang="en-US" sz="1050" dirty="0" smtClean="0">
                <a:latin typeface="LM Sans 10" panose="00000500000000000000" pitchFamily="50" charset="0"/>
              </a:rPr>
              <a:t>reading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cxnSp>
        <p:nvCxnSpPr>
          <p:cNvPr id="19" name="Straight Connector 18"/>
          <p:cNvCxnSpPr>
            <a:stCxn id="16" idx="3"/>
          </p:cNvCxnSpPr>
          <p:nvPr/>
        </p:nvCxnSpPr>
        <p:spPr>
          <a:xfrm>
            <a:off x="3047616" y="2902116"/>
            <a:ext cx="60909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  <a:endCxn id="59" idx="2"/>
          </p:cNvCxnSpPr>
          <p:nvPr/>
        </p:nvCxnSpPr>
        <p:spPr>
          <a:xfrm>
            <a:off x="3046864" y="3327813"/>
            <a:ext cx="61659" cy="52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19396" y="2532579"/>
            <a:ext cx="1346844" cy="197934"/>
          </a:xfrm>
          <a:prstGeom prst="rect">
            <a:avLst/>
          </a:prstGeom>
          <a:noFill/>
        </p:spPr>
        <p:txBody>
          <a:bodyPr wrap="none" tIns="0" bIns="36000" rtlCol="0" anchor="b">
            <a:spAutoFit/>
          </a:bodyPr>
          <a:lstStyle/>
          <a:p>
            <a:pPr algn="ctr"/>
            <a:r>
              <a:rPr lang="en-US" sz="1050" dirty="0" smtClean="0">
                <a:latin typeface="LM Sans 10" panose="00000500000000000000" pitchFamily="50" charset="0"/>
              </a:rPr>
              <a:t>Control computation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40762" y="3500040"/>
            <a:ext cx="906167" cy="161583"/>
          </a:xfrm>
          <a:prstGeom prst="rect">
            <a:avLst/>
          </a:prstGeom>
          <a:noFill/>
        </p:spPr>
        <p:txBody>
          <a:bodyPr wrap="none" lIns="90000" tIns="0" bIns="0" rtlCol="0" anchor="ctr">
            <a:spAutoFit/>
          </a:bodyPr>
          <a:lstStyle/>
          <a:p>
            <a:r>
              <a:rPr lang="en-US" sz="1050" dirty="0" smtClean="0">
                <a:latin typeface="LM Sans 10" panose="00000500000000000000" pitchFamily="50" charset="0"/>
              </a:rPr>
              <a:t>Data storage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40828" y="3120064"/>
            <a:ext cx="613309" cy="415498"/>
          </a:xfrm>
          <a:prstGeom prst="rect">
            <a:avLst/>
          </a:prstGeom>
          <a:noFill/>
        </p:spPr>
        <p:txBody>
          <a:bodyPr wrap="none" rIns="0" rtlCol="0" anchor="ctr">
            <a:spAutoFit/>
          </a:bodyPr>
          <a:lstStyle/>
          <a:p>
            <a:r>
              <a:rPr lang="en-US" sz="1050" dirty="0" smtClean="0">
                <a:latin typeface="LM Sans 10" panose="00000500000000000000" pitchFamily="50" charset="0"/>
              </a:rPr>
              <a:t>Pump</a:t>
            </a:r>
          </a:p>
          <a:p>
            <a:r>
              <a:rPr lang="en-US" sz="1050" dirty="0" smtClean="0">
                <a:latin typeface="LM Sans 10" panose="00000500000000000000" pitchFamily="50" charset="0"/>
              </a:rPr>
              <a:t>actuation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1625" y="2694367"/>
            <a:ext cx="613309" cy="415498"/>
          </a:xfrm>
          <a:prstGeom prst="rect">
            <a:avLst/>
          </a:prstGeom>
          <a:noFill/>
        </p:spPr>
        <p:txBody>
          <a:bodyPr wrap="none" rIns="0" rtlCol="0" anchor="ctr">
            <a:spAutoFit/>
          </a:bodyPr>
          <a:lstStyle/>
          <a:p>
            <a:r>
              <a:rPr lang="en-US" sz="1050" dirty="0" smtClean="0">
                <a:latin typeface="LM Sans 10" panose="00000500000000000000" pitchFamily="50" charset="0"/>
              </a:rPr>
              <a:t>Valve</a:t>
            </a:r>
          </a:p>
          <a:p>
            <a:r>
              <a:rPr lang="en-US" sz="1050" dirty="0" smtClean="0">
                <a:latin typeface="LM Sans 10" panose="00000500000000000000" pitchFamily="50" charset="0"/>
              </a:rPr>
              <a:t>actuation</a:t>
            </a:r>
            <a:endParaRPr lang="de-CH" sz="1050" dirty="0">
              <a:latin typeface="LM Sans 10" panose="00000500000000000000" pitchFamily="50" charset="0"/>
            </a:endParaRPr>
          </a:p>
        </p:txBody>
      </p:sp>
      <p:cxnSp>
        <p:nvCxnSpPr>
          <p:cNvPr id="25" name="Straight Connector 24"/>
          <p:cNvCxnSpPr>
            <a:stCxn id="40" idx="0"/>
            <a:endCxn id="21" idx="2"/>
          </p:cNvCxnSpPr>
          <p:nvPr/>
        </p:nvCxnSpPr>
        <p:spPr>
          <a:xfrm flipH="1" flipV="1">
            <a:off x="4292818" y="2730513"/>
            <a:ext cx="2" cy="4997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8" idx="6"/>
            <a:endCxn id="24" idx="1"/>
          </p:cNvCxnSpPr>
          <p:nvPr/>
        </p:nvCxnSpPr>
        <p:spPr>
          <a:xfrm>
            <a:off x="5481107" y="2902116"/>
            <a:ext cx="6051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2" idx="6"/>
            <a:endCxn id="23" idx="1"/>
          </p:cNvCxnSpPr>
          <p:nvPr/>
        </p:nvCxnSpPr>
        <p:spPr>
          <a:xfrm flipV="1">
            <a:off x="5478555" y="3327813"/>
            <a:ext cx="62273" cy="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06"/>
          <p:cNvCxnSpPr>
            <a:stCxn id="22" idx="0"/>
            <a:endCxn id="42" idx="4"/>
          </p:cNvCxnSpPr>
          <p:nvPr/>
        </p:nvCxnSpPr>
        <p:spPr>
          <a:xfrm flipV="1">
            <a:off x="4293846" y="3449442"/>
            <a:ext cx="300" cy="50598"/>
          </a:xfrm>
          <a:prstGeom prst="straightConnector1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3648821" y="2778980"/>
            <a:ext cx="251671" cy="623521"/>
            <a:chOff x="5365803" y="4574616"/>
            <a:chExt cx="521435" cy="1291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365803" y="5029248"/>
                  <a:ext cx="521435" cy="38260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803" y="5029248"/>
                  <a:ext cx="521435" cy="382608"/>
                </a:xfrm>
                <a:prstGeom prst="rect">
                  <a:avLst/>
                </a:prstGeom>
                <a:blipFill>
                  <a:blip r:embed="rId3"/>
                  <a:stretch>
                    <a:fillRect l="-731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5365803" y="5483877"/>
                  <a:ext cx="521435" cy="3826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5803" y="5483877"/>
                  <a:ext cx="521435" cy="382608"/>
                </a:xfrm>
                <a:prstGeom prst="rect">
                  <a:avLst/>
                </a:prstGeom>
                <a:blipFill>
                  <a:blip r:embed="rId3"/>
                  <a:stretch>
                    <a:fillRect l="-7317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369938" y="4574616"/>
                  <a:ext cx="513996" cy="3826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938" y="4574616"/>
                  <a:ext cx="513996" cy="382608"/>
                </a:xfrm>
                <a:prstGeom prst="rect">
                  <a:avLst/>
                </a:prstGeom>
                <a:blipFill>
                  <a:blip r:embed="rId4"/>
                  <a:stretch>
                    <a:fillRect l="-7317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4716806" y="2781136"/>
            <a:ext cx="251671" cy="413898"/>
            <a:chOff x="7403528" y="4579091"/>
            <a:chExt cx="521435" cy="857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7403528" y="5054036"/>
                  <a:ext cx="521435" cy="3826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528" y="5054036"/>
                  <a:ext cx="521435" cy="382609"/>
                </a:xfrm>
                <a:prstGeom prst="rect">
                  <a:avLst/>
                </a:prstGeom>
                <a:blipFill>
                  <a:blip r:embed="rId5"/>
                  <a:stretch>
                    <a:fillRect l="-4651" b="-12500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403528" y="4579091"/>
                  <a:ext cx="521435" cy="3826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3528" y="4579091"/>
                  <a:ext cx="521435" cy="382609"/>
                </a:xfrm>
                <a:prstGeom prst="rect">
                  <a:avLst/>
                </a:prstGeom>
                <a:blipFill>
                  <a:blip r:embed="rId6"/>
                  <a:stretch>
                    <a:fillRect l="-7317" b="-129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4205445" y="3216522"/>
                <a:ext cx="193963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LM Sans 10" panose="00000500000000000000" pitchFamily="2" charset="0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45" y="3216522"/>
                <a:ext cx="193963" cy="184666"/>
              </a:xfrm>
              <a:prstGeom prst="rect">
                <a:avLst/>
              </a:prstGeom>
              <a:blipFill>
                <a:blip r:embed="rId7"/>
                <a:stretch>
                  <a:fillRect l="-937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/>
          <p:cNvGrpSpPr/>
          <p:nvPr/>
        </p:nvGrpSpPr>
        <p:grpSpPr>
          <a:xfrm>
            <a:off x="3111698" y="2780488"/>
            <a:ext cx="243256" cy="243256"/>
            <a:chOff x="4324918" y="3358586"/>
            <a:chExt cx="243256" cy="243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/>
                <p:cNvSpPr>
                  <a:spLocks noChangeAspect="1"/>
                </p:cNvSpPr>
                <p:nvPr/>
              </p:nvSpPr>
              <p:spPr>
                <a:xfrm>
                  <a:off x="4324918" y="3358586"/>
                  <a:ext cx="243256" cy="243256"/>
                </a:xfrm>
                <a:prstGeom prst="ellipse">
                  <a:avLst/>
                </a:prstGeom>
                <a:solidFill>
                  <a:srgbClr val="FFEBD6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200" b="0" dirty="0" smtClean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55" name="Oval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918" y="3358586"/>
                  <a:ext cx="243256" cy="24325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4357845" y="3368922"/>
                  <a:ext cx="190373" cy="184666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latin typeface="LM Sans 10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845" y="3368922"/>
                  <a:ext cx="190373" cy="184666"/>
                </a:xfrm>
                <a:prstGeom prst="rect">
                  <a:avLst/>
                </a:prstGeom>
                <a:blipFill>
                  <a:blip r:embed="rId8"/>
                  <a:stretch>
                    <a:fillRect l="-9677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3108523" y="3206708"/>
                <a:ext cx="243256" cy="243256"/>
              </a:xfrm>
              <a:prstGeom prst="ellipse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200" b="0" dirty="0" smtClean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59" name="Oval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523" y="3206708"/>
                <a:ext cx="243256" cy="24325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141450" y="3217044"/>
                <a:ext cx="193963" cy="18466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LM Sans 10" panose="00000500000000000000" pitchFamily="2" charset="0"/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450" y="3217044"/>
                <a:ext cx="193963" cy="184666"/>
              </a:xfrm>
              <a:prstGeom prst="rect">
                <a:avLst/>
              </a:prstGeom>
              <a:blipFill>
                <a:blip r:embed="rId9"/>
                <a:stretch>
                  <a:fillRect l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5235299" y="3206186"/>
            <a:ext cx="243256" cy="243256"/>
            <a:chOff x="4324918" y="3358586"/>
            <a:chExt cx="243256" cy="243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/>
                <p:cNvSpPr>
                  <a:spLocks noChangeAspect="1"/>
                </p:cNvSpPr>
                <p:nvPr/>
              </p:nvSpPr>
              <p:spPr>
                <a:xfrm>
                  <a:off x="4324918" y="3358586"/>
                  <a:ext cx="243256" cy="243256"/>
                </a:xfrm>
                <a:prstGeom prst="ellipse">
                  <a:avLst/>
                </a:prstGeom>
                <a:solidFill>
                  <a:srgbClr val="FFEBD6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200" b="0" dirty="0" smtClean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62" name="Oval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918" y="3358586"/>
                  <a:ext cx="243256" cy="24325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4357845" y="3368922"/>
                  <a:ext cx="193963" cy="184666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latin typeface="LM Sans 10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845" y="3368922"/>
                  <a:ext cx="193963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625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/>
          <p:cNvGrpSpPr/>
          <p:nvPr/>
        </p:nvGrpSpPr>
        <p:grpSpPr>
          <a:xfrm>
            <a:off x="5235299" y="2780488"/>
            <a:ext cx="243256" cy="243256"/>
            <a:chOff x="4324918" y="3358586"/>
            <a:chExt cx="243256" cy="243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/>
                <p:cNvSpPr>
                  <a:spLocks noChangeAspect="1"/>
                </p:cNvSpPr>
                <p:nvPr/>
              </p:nvSpPr>
              <p:spPr>
                <a:xfrm>
                  <a:off x="4324918" y="3358586"/>
                  <a:ext cx="243256" cy="243256"/>
                </a:xfrm>
                <a:prstGeom prst="ellipse">
                  <a:avLst/>
                </a:prstGeom>
                <a:solidFill>
                  <a:srgbClr val="FFEBD6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200" b="0" dirty="0" smtClean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65" name="Oval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918" y="3358586"/>
                  <a:ext cx="243256" cy="24325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4357845" y="3368922"/>
                  <a:ext cx="193963" cy="184666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latin typeface="LM Sans 10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845" y="3368922"/>
                  <a:ext cx="193963" cy="184666"/>
                </a:xfrm>
                <a:prstGeom prst="rect">
                  <a:avLst/>
                </a:prstGeom>
                <a:blipFill>
                  <a:blip r:embed="rId11"/>
                  <a:stretch>
                    <a:fillRect l="-625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/>
          <p:cNvGrpSpPr/>
          <p:nvPr/>
        </p:nvGrpSpPr>
        <p:grpSpPr>
          <a:xfrm>
            <a:off x="4172518" y="2780488"/>
            <a:ext cx="243256" cy="243256"/>
            <a:chOff x="4324918" y="3358586"/>
            <a:chExt cx="243256" cy="243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/>
                <p:cNvSpPr>
                  <a:spLocks noChangeAspect="1"/>
                </p:cNvSpPr>
                <p:nvPr/>
              </p:nvSpPr>
              <p:spPr>
                <a:xfrm>
                  <a:off x="4324918" y="3358586"/>
                  <a:ext cx="243256" cy="243256"/>
                </a:xfrm>
                <a:prstGeom prst="ellipse">
                  <a:avLst/>
                </a:prstGeom>
                <a:solidFill>
                  <a:srgbClr val="FFEBD6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en-US" sz="1200" b="0" dirty="0" smtClean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68" name="Oval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4918" y="3358586"/>
                  <a:ext cx="243256" cy="243256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4357845" y="3368922"/>
                  <a:ext cx="193963" cy="184666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latin typeface="LM Sans 10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845" y="3368922"/>
                  <a:ext cx="193963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937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2343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74596" y="3644430"/>
            <a:ext cx="192619" cy="819897"/>
          </a:xfrm>
          <a:prstGeom prst="rect">
            <a:avLst/>
          </a:prstGeom>
          <a:pattFill prst="wdUpDiag">
            <a:fgClr>
              <a:srgbClr val="FF993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>
              <a:latin typeface="LM Sans 10" panose="00000500000000000000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6926" y="3530287"/>
            <a:ext cx="192619" cy="23275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16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14602" y="3641309"/>
            <a:ext cx="192619" cy="83555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>
              <a:latin typeface="LM Sans 10" panose="00000500000000000000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0327" y="3637536"/>
            <a:ext cx="192619" cy="83555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>
              <a:latin typeface="LM Sans 10" panose="000005000000000000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87307" y="3641309"/>
            <a:ext cx="192619" cy="83555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400">
              <a:latin typeface="LM Sans 10" panose="00000500000000000000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49165" y="3525864"/>
            <a:ext cx="192619" cy="23275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16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49165" y="4402685"/>
            <a:ext cx="192619" cy="956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16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76926" y="4408440"/>
            <a:ext cx="192619" cy="9568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16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12" name="Straight Connector 11"/>
          <p:cNvCxnSpPr>
            <a:stCxn id="11" idx="1"/>
            <a:endCxn id="5" idx="1"/>
          </p:cNvCxnSpPr>
          <p:nvPr/>
        </p:nvCxnSpPr>
        <p:spPr>
          <a:xfrm flipV="1">
            <a:off x="5676926" y="3646665"/>
            <a:ext cx="0" cy="809615"/>
          </a:xfrm>
          <a:prstGeom prst="line">
            <a:avLst/>
          </a:prstGeom>
          <a:ln w="6350" cap="rnd">
            <a:solidFill>
              <a:schemeClr val="tx1"/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1" idx="3"/>
            <a:endCxn id="5" idx="3"/>
          </p:cNvCxnSpPr>
          <p:nvPr/>
        </p:nvCxnSpPr>
        <p:spPr>
          <a:xfrm flipV="1">
            <a:off x="5869545" y="3646665"/>
            <a:ext cx="0" cy="809615"/>
          </a:xfrm>
          <a:prstGeom prst="line">
            <a:avLst/>
          </a:prstGeom>
          <a:ln w="6350" cap="rnd">
            <a:solidFill>
              <a:schemeClr val="tx1"/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1"/>
            <a:endCxn id="9" idx="1"/>
          </p:cNvCxnSpPr>
          <p:nvPr/>
        </p:nvCxnSpPr>
        <p:spPr>
          <a:xfrm flipV="1">
            <a:off x="7049165" y="3642242"/>
            <a:ext cx="0" cy="808283"/>
          </a:xfrm>
          <a:prstGeom prst="line">
            <a:avLst/>
          </a:prstGeom>
          <a:ln w="6350" cap="rnd">
            <a:solidFill>
              <a:schemeClr val="tx1"/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3"/>
            <a:endCxn id="9" idx="3"/>
          </p:cNvCxnSpPr>
          <p:nvPr/>
        </p:nvCxnSpPr>
        <p:spPr>
          <a:xfrm flipV="1">
            <a:off x="7241784" y="3642242"/>
            <a:ext cx="0" cy="808283"/>
          </a:xfrm>
          <a:prstGeom prst="line">
            <a:avLst/>
          </a:prstGeom>
          <a:ln w="6350" cap="rnd">
            <a:solidFill>
              <a:schemeClr val="tx1"/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62079" y="4140353"/>
            <a:ext cx="0" cy="722322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6" idx="3"/>
          </p:cNvCxnSpPr>
          <p:nvPr/>
        </p:nvCxnSpPr>
        <p:spPr>
          <a:xfrm>
            <a:off x="6730338" y="3638265"/>
            <a:ext cx="0" cy="168516"/>
          </a:xfrm>
          <a:prstGeom prst="line">
            <a:avLst/>
          </a:prstGeom>
          <a:ln w="63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4" idx="3"/>
          </p:cNvCxnSpPr>
          <p:nvPr/>
        </p:nvCxnSpPr>
        <p:spPr>
          <a:xfrm>
            <a:off x="6015867" y="3638265"/>
            <a:ext cx="0" cy="168516"/>
          </a:xfrm>
          <a:prstGeom prst="line">
            <a:avLst/>
          </a:prstGeom>
          <a:ln w="63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562079" y="3279012"/>
            <a:ext cx="717" cy="1155715"/>
          </a:xfrm>
          <a:prstGeom prst="straightConnector1">
            <a:avLst/>
          </a:prstGeom>
          <a:ln w="9525" cap="rnd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872487" y="3448179"/>
            <a:ext cx="349519" cy="615877"/>
            <a:chOff x="9066916" y="4787289"/>
            <a:chExt cx="261297" cy="4604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9066916" y="4787289"/>
                  <a:ext cx="256886" cy="207081"/>
                </a:xfrm>
                <a:prstGeom prst="rect">
                  <a:avLst/>
                </a:prstGeom>
                <a:noFill/>
              </p:spPr>
              <p:txBody>
                <a:bodyPr wrap="none" r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65B13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65B1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65B13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65B13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CH" sz="1200" dirty="0">
                    <a:solidFill>
                      <a:srgbClr val="65B131"/>
                    </a:solidFill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6916" y="4787289"/>
                  <a:ext cx="256886" cy="207081"/>
                </a:xfrm>
                <a:prstGeom prst="rect">
                  <a:avLst/>
                </a:prstGeom>
                <a:blipFill>
                  <a:blip r:embed="rId2"/>
                  <a:stretch>
                    <a:fillRect r="-526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9066916" y="4913961"/>
                  <a:ext cx="245621" cy="207081"/>
                </a:xfrm>
                <a:prstGeom prst="rect">
                  <a:avLst/>
                </a:prstGeom>
                <a:noFill/>
              </p:spPr>
              <p:txBody>
                <a:bodyPr wrap="none" r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1D76B3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1D76B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1D76B3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1D76B3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CH" sz="1200" dirty="0">
                    <a:solidFill>
                      <a:srgbClr val="1D76B3"/>
                    </a:solidFill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6916" y="4913961"/>
                  <a:ext cx="245621" cy="207081"/>
                </a:xfrm>
                <a:prstGeom prst="rect">
                  <a:avLst/>
                </a:prstGeom>
                <a:blipFill>
                  <a:blip r:embed="rId3"/>
                  <a:stretch>
                    <a:fillRect r="-555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9066916" y="5040631"/>
                  <a:ext cx="261297" cy="207081"/>
                </a:xfrm>
                <a:prstGeom prst="rect">
                  <a:avLst/>
                </a:prstGeom>
                <a:noFill/>
              </p:spPr>
              <p:txBody>
                <a:bodyPr wrap="none" r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FF212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FF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F212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212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CH" sz="1200" dirty="0">
                    <a:solidFill>
                      <a:srgbClr val="FF2121"/>
                    </a:solidFill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6916" y="5040631"/>
                  <a:ext cx="261297" cy="207081"/>
                </a:xfrm>
                <a:prstGeom prst="rect">
                  <a:avLst/>
                </a:prstGeom>
                <a:blipFill>
                  <a:blip r:embed="rId4"/>
                  <a:stretch>
                    <a:fillRect r="-5172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4416609" y="3027831"/>
            <a:ext cx="1968296" cy="184666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r>
              <a:rPr lang="en-US" sz="1200" dirty="0" smtClean="0">
                <a:latin typeface="LM Sans 10" panose="00000500000000000000" pitchFamily="50" charset="0"/>
              </a:rPr>
              <a:t>Number of messages served</a:t>
            </a:r>
            <a:endParaRPr lang="de-CH" sz="1200" dirty="0">
              <a:latin typeface="LM Sans 10" panose="00000500000000000000" pitchFamily="50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60782" y="3027831"/>
            <a:ext cx="1382123" cy="415498"/>
          </a:xfrm>
          <a:prstGeom prst="rect">
            <a:avLst/>
          </a:prstGeom>
          <a:noFill/>
        </p:spPr>
        <p:txBody>
          <a:bodyPr wrap="square" lIns="72000" tIns="0" rIns="0" rtlCol="0">
            <a:spAutoFit/>
          </a:bodyPr>
          <a:lstStyle/>
          <a:p>
            <a:r>
              <a:rPr lang="en-US" sz="1200" b="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Next </a:t>
            </a:r>
            <a:br>
              <a:rPr lang="en-US" sz="1200" b="0" dirty="0" smtClean="0">
                <a:solidFill>
                  <a:schemeClr val="tx1"/>
                </a:solidFill>
                <a:latin typeface="LM Sans 10" panose="00000500000000000000" pitchFamily="50" charset="0"/>
              </a:rPr>
            </a:br>
            <a:r>
              <a:rPr lang="en-US" sz="1200" dirty="0" err="1" smtClean="0">
                <a:latin typeface="LM Sans 10" panose="00000500000000000000" pitchFamily="50" charset="0"/>
              </a:rPr>
              <a:t>hyperperiod</a:t>
            </a:r>
            <a:endParaRPr lang="en-US" sz="1200" b="0" dirty="0" smtClean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23" name="Straight Connector 22"/>
          <p:cNvCxnSpPr>
            <a:stCxn id="24" idx="3"/>
            <a:endCxn id="24" idx="3"/>
          </p:cNvCxnSpPr>
          <p:nvPr/>
        </p:nvCxnSpPr>
        <p:spPr>
          <a:xfrm>
            <a:off x="6015867" y="3638265"/>
            <a:ext cx="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052701" y="3365998"/>
                <a:ext cx="963167" cy="544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de-CH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de-CH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701" y="3365998"/>
                <a:ext cx="963167" cy="5445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24" idx="3"/>
            <a:endCxn id="24" idx="1"/>
          </p:cNvCxnSpPr>
          <p:nvPr/>
        </p:nvCxnSpPr>
        <p:spPr>
          <a:xfrm flipH="1">
            <a:off x="5052701" y="3638265"/>
            <a:ext cx="963167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15866" y="3365998"/>
                <a:ext cx="714473" cy="544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CH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de-CH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866" y="3365998"/>
                <a:ext cx="714473" cy="5445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26" idx="3"/>
            <a:endCxn id="26" idx="1"/>
          </p:cNvCxnSpPr>
          <p:nvPr/>
        </p:nvCxnSpPr>
        <p:spPr>
          <a:xfrm flipH="1">
            <a:off x="6015866" y="3638265"/>
            <a:ext cx="714473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9" idx="3"/>
          </p:cNvCxnSpPr>
          <p:nvPr/>
        </p:nvCxnSpPr>
        <p:spPr>
          <a:xfrm flipH="1">
            <a:off x="5049632" y="3638265"/>
            <a:ext cx="1915" cy="312982"/>
          </a:xfrm>
          <a:prstGeom prst="line">
            <a:avLst/>
          </a:prstGeom>
          <a:ln w="635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561461" y="3365998"/>
                <a:ext cx="490086" cy="544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CH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de-CH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461" y="3365998"/>
                <a:ext cx="490086" cy="5445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29" idx="3"/>
            <a:endCxn id="29" idx="1"/>
          </p:cNvCxnSpPr>
          <p:nvPr/>
        </p:nvCxnSpPr>
        <p:spPr>
          <a:xfrm flipH="1">
            <a:off x="4561461" y="3638265"/>
            <a:ext cx="490086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583586" y="4511363"/>
                <a:ext cx="192619" cy="203102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2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586" y="4511363"/>
                <a:ext cx="192619" cy="203102"/>
              </a:xfrm>
              <a:prstGeom prst="rect">
                <a:avLst/>
              </a:prstGeom>
              <a:blipFill>
                <a:blip r:embed="rId8"/>
                <a:stretch>
                  <a:fillRect l="-3226"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210029" y="4511363"/>
                <a:ext cx="192619" cy="203102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2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29" y="4511363"/>
                <a:ext cx="192619" cy="203102"/>
              </a:xfrm>
              <a:prstGeom prst="rect">
                <a:avLst/>
              </a:prstGeom>
              <a:blipFill>
                <a:blip r:embed="rId9"/>
                <a:stretch>
                  <a:fillRect l="-6452"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225740" y="4511363"/>
                <a:ext cx="192619" cy="203102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2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40" y="4511363"/>
                <a:ext cx="192619" cy="203102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7470875" y="4511363"/>
                <a:ext cx="192619" cy="203102"/>
              </a:xfrm>
              <a:prstGeom prst="rect">
                <a:avLst/>
              </a:prstGeom>
              <a:pattFill prst="wdUpDiag">
                <a:fgClr>
                  <a:srgbClr val="FF9933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2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875" y="4511363"/>
                <a:ext cx="192619" cy="203102"/>
              </a:xfrm>
              <a:prstGeom prst="rect">
                <a:avLst/>
              </a:prstGeom>
              <a:blipFill>
                <a:blip r:embed="rId11"/>
                <a:stretch>
                  <a:fillRect l="-3226" b="-30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676926" y="4511363"/>
                <a:ext cx="192619" cy="20310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2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26" y="4511363"/>
                <a:ext cx="192619" cy="203102"/>
              </a:xfrm>
              <a:prstGeom prst="rect">
                <a:avLst/>
              </a:prstGeom>
              <a:blipFill>
                <a:blip r:embed="rId12"/>
                <a:stretch>
                  <a:fillRect l="-3030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045443" y="4511363"/>
                <a:ext cx="192619" cy="20310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3600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2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2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443" y="4511363"/>
                <a:ext cx="192619" cy="203102"/>
              </a:xfrm>
              <a:prstGeom prst="rect">
                <a:avLst/>
              </a:prstGeom>
              <a:blipFill>
                <a:blip r:embed="rId13"/>
                <a:stretch>
                  <a:fillRect l="-6250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 flipV="1">
            <a:off x="4097581" y="4714467"/>
            <a:ext cx="3852383" cy="0"/>
          </a:xfrm>
          <a:prstGeom prst="straightConnector1">
            <a:avLst/>
          </a:prstGeom>
          <a:ln w="9525" cap="rnd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7451364" y="3027831"/>
            <a:ext cx="0" cy="1834844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584380" y="4910612"/>
                <a:ext cx="388499" cy="161583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sz="105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380" y="4910612"/>
                <a:ext cx="388499" cy="161583"/>
              </a:xfrm>
              <a:prstGeom prst="rect">
                <a:avLst/>
              </a:prstGeom>
              <a:blipFill>
                <a:blip r:embed="rId14"/>
                <a:stretch>
                  <a:fillRect l="-156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485836" y="4909204"/>
                <a:ext cx="388499" cy="161583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sz="105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836" y="4909204"/>
                <a:ext cx="388499" cy="161583"/>
              </a:xfrm>
              <a:prstGeom prst="rect">
                <a:avLst/>
              </a:prstGeom>
              <a:blipFill>
                <a:blip r:embed="rId14"/>
                <a:stretch>
                  <a:fillRect l="-1563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>
            <a:off x="4234068" y="4225496"/>
            <a:ext cx="3515299" cy="0"/>
          </a:xfrm>
          <a:prstGeom prst="straightConnector1">
            <a:avLst/>
          </a:prstGeom>
          <a:ln w="6350" cap="rnd">
            <a:solidFill>
              <a:schemeClr val="tx1"/>
            </a:solidFill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4571153" y="4195441"/>
            <a:ext cx="481548" cy="0"/>
          </a:xfrm>
          <a:prstGeom prst="straightConnector1">
            <a:avLst/>
          </a:prstGeom>
          <a:ln w="15875" cap="rnd">
            <a:solidFill>
              <a:srgbClr val="00B050"/>
            </a:solidFill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052771" y="4044256"/>
            <a:ext cx="963096" cy="0"/>
          </a:xfrm>
          <a:prstGeom prst="straightConnector1">
            <a:avLst/>
          </a:prstGeom>
          <a:ln w="15875" cap="rnd">
            <a:solidFill>
              <a:srgbClr val="65B131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052771" y="4054873"/>
            <a:ext cx="0" cy="152061"/>
          </a:xfrm>
          <a:prstGeom prst="straightConnector1">
            <a:avLst/>
          </a:prstGeom>
          <a:ln w="15875" cap="rnd">
            <a:solidFill>
              <a:srgbClr val="65B131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015867" y="3887947"/>
            <a:ext cx="963096" cy="0"/>
          </a:xfrm>
          <a:prstGeom prst="straightConnector1">
            <a:avLst/>
          </a:prstGeom>
          <a:ln w="15875" cap="rnd">
            <a:solidFill>
              <a:srgbClr val="65B131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015867" y="3902811"/>
            <a:ext cx="0" cy="152061"/>
          </a:xfrm>
          <a:prstGeom prst="straightConnector1">
            <a:avLst/>
          </a:prstGeom>
          <a:ln w="15875" cap="rnd">
            <a:solidFill>
              <a:srgbClr val="65B131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978963" y="3735887"/>
            <a:ext cx="481548" cy="0"/>
          </a:xfrm>
          <a:prstGeom prst="straightConnector1">
            <a:avLst/>
          </a:prstGeom>
          <a:ln w="15875" cap="rnd">
            <a:solidFill>
              <a:srgbClr val="65B131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6978963" y="3750750"/>
            <a:ext cx="0" cy="152061"/>
          </a:xfrm>
          <a:prstGeom prst="straightConnector1">
            <a:avLst/>
          </a:prstGeom>
          <a:ln w="15875" cap="rnd">
            <a:solidFill>
              <a:srgbClr val="65B131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406729" y="4075801"/>
            <a:ext cx="1011431" cy="75"/>
          </a:xfrm>
          <a:prstGeom prst="straightConnector1">
            <a:avLst/>
          </a:prstGeom>
          <a:ln w="15875" cap="rnd">
            <a:solidFill>
              <a:srgbClr val="1D76B3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418160" y="3920033"/>
            <a:ext cx="1042351" cy="1043"/>
          </a:xfrm>
          <a:prstGeom prst="straightConnector1">
            <a:avLst/>
          </a:prstGeom>
          <a:ln w="15875" cap="rnd">
            <a:solidFill>
              <a:srgbClr val="1D76B3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4804147" y="4242420"/>
            <a:ext cx="0" cy="152061"/>
          </a:xfrm>
          <a:prstGeom prst="straightConnector1">
            <a:avLst/>
          </a:prstGeom>
          <a:ln w="15875" cap="rnd">
            <a:solidFill>
              <a:srgbClr val="FF2121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767243" y="4104160"/>
            <a:ext cx="963096" cy="0"/>
          </a:xfrm>
          <a:prstGeom prst="straightConnector1">
            <a:avLst/>
          </a:prstGeom>
          <a:ln w="15875" cap="rnd">
            <a:solidFill>
              <a:srgbClr val="FF2121"/>
            </a:solidFill>
            <a:round/>
            <a:headEnd type="oval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767243" y="4090358"/>
            <a:ext cx="0" cy="152061"/>
          </a:xfrm>
          <a:prstGeom prst="straightConnector1">
            <a:avLst/>
          </a:prstGeom>
          <a:ln w="15875" cap="rnd">
            <a:solidFill>
              <a:srgbClr val="FF2121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6730338" y="3947852"/>
            <a:ext cx="722322" cy="0"/>
          </a:xfrm>
          <a:prstGeom prst="straightConnector1">
            <a:avLst/>
          </a:prstGeom>
          <a:ln w="15875" cap="rnd">
            <a:solidFill>
              <a:srgbClr val="FF2121"/>
            </a:solidFill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730338" y="3938297"/>
            <a:ext cx="0" cy="152061"/>
          </a:xfrm>
          <a:prstGeom prst="straightConnector1">
            <a:avLst/>
          </a:prstGeom>
          <a:ln w="15875" cap="rnd">
            <a:solidFill>
              <a:srgbClr val="FF2121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4562079" y="4066171"/>
            <a:ext cx="48155" cy="0"/>
          </a:xfrm>
          <a:prstGeom prst="straightConnector1">
            <a:avLst/>
          </a:prstGeom>
          <a:ln cap="rnd">
            <a:solidFill>
              <a:schemeClr val="tx1"/>
            </a:solidFill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562079" y="3757741"/>
            <a:ext cx="48155" cy="0"/>
          </a:xfrm>
          <a:prstGeom prst="straightConnector1">
            <a:avLst/>
          </a:prstGeom>
          <a:ln cap="rnd">
            <a:solidFill>
              <a:schemeClr val="tx1"/>
            </a:solidFill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562079" y="3911957"/>
            <a:ext cx="48155" cy="0"/>
          </a:xfrm>
          <a:prstGeom prst="straightConnector1">
            <a:avLst/>
          </a:prstGeom>
          <a:ln cap="rnd">
            <a:solidFill>
              <a:schemeClr val="tx1"/>
            </a:solidFill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4080529" y="4195441"/>
            <a:ext cx="481548" cy="0"/>
          </a:xfrm>
          <a:prstGeom prst="straightConnector1">
            <a:avLst/>
          </a:prstGeom>
          <a:ln w="15875" cap="rnd">
            <a:solidFill>
              <a:srgbClr val="65B131"/>
            </a:solidFill>
            <a:prstDash val="dash"/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7452660" y="3735887"/>
            <a:ext cx="481548" cy="0"/>
          </a:xfrm>
          <a:prstGeom prst="straightConnector1">
            <a:avLst/>
          </a:prstGeom>
          <a:ln w="15875" cap="rnd">
            <a:solidFill>
              <a:srgbClr val="65B131"/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4025900" y="4414652"/>
            <a:ext cx="529703" cy="0"/>
          </a:xfrm>
          <a:prstGeom prst="straightConnector1">
            <a:avLst/>
          </a:prstGeom>
          <a:ln w="15875" cap="rnd">
            <a:solidFill>
              <a:srgbClr val="FF2121"/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081223" y="4206058"/>
            <a:ext cx="0" cy="152061"/>
          </a:xfrm>
          <a:prstGeom prst="straightConnector1">
            <a:avLst/>
          </a:prstGeom>
          <a:ln w="15875" cap="rnd">
            <a:solidFill>
              <a:srgbClr val="65B131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456757" y="3920032"/>
            <a:ext cx="189040" cy="837"/>
          </a:xfrm>
          <a:prstGeom prst="straightConnector1">
            <a:avLst/>
          </a:prstGeom>
          <a:ln w="15875" cap="rnd">
            <a:solidFill>
              <a:srgbClr val="1D76B3"/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4025900" y="4382589"/>
            <a:ext cx="529703" cy="0"/>
          </a:xfrm>
          <a:prstGeom prst="straightConnector1">
            <a:avLst/>
          </a:prstGeom>
          <a:ln w="15875" cap="rnd">
            <a:solidFill>
              <a:srgbClr val="1D76B3"/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7649377" y="3768494"/>
            <a:ext cx="284832" cy="0"/>
          </a:xfrm>
          <a:prstGeom prst="straightConnector1">
            <a:avLst/>
          </a:prstGeom>
          <a:ln w="15875" cap="rnd">
            <a:solidFill>
              <a:srgbClr val="1D76B3"/>
            </a:solidFill>
            <a:prstDash val="dash"/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348703" y="4144299"/>
                <a:ext cx="156577" cy="1615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0" rIns="1800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de-CH" sz="105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703" y="4144299"/>
                <a:ext cx="156577" cy="161583"/>
              </a:xfrm>
              <a:prstGeom prst="rect">
                <a:avLst/>
              </a:prstGeom>
              <a:blipFill>
                <a:blip r:embed="rId15"/>
                <a:stretch>
                  <a:fillRect l="-3846" r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4348703" y="3986051"/>
                <a:ext cx="156577" cy="1615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0" rIns="1800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CH" sz="105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703" y="3986051"/>
                <a:ext cx="156577" cy="161583"/>
              </a:xfrm>
              <a:prstGeom prst="rect">
                <a:avLst/>
              </a:prstGeom>
              <a:blipFill>
                <a:blip r:embed="rId16"/>
                <a:stretch>
                  <a:fillRect l="-3846" r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348703" y="3830092"/>
                <a:ext cx="156577" cy="1615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0" rIns="1800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CH" sz="105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703" y="3830092"/>
                <a:ext cx="156577" cy="161583"/>
              </a:xfrm>
              <a:prstGeom prst="rect">
                <a:avLst/>
              </a:prstGeom>
              <a:blipFill>
                <a:blip r:embed="rId17"/>
                <a:stretch>
                  <a:fillRect l="-3846" r="-3846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348703" y="3679444"/>
                <a:ext cx="156577" cy="1615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18000" tIns="0" rIns="1800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CH" sz="105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703" y="3679444"/>
                <a:ext cx="156577" cy="161583"/>
              </a:xfrm>
              <a:prstGeom prst="rect">
                <a:avLst/>
              </a:prstGeom>
              <a:blipFill>
                <a:blip r:embed="rId18"/>
                <a:stretch>
                  <a:fillRect l="-3846" r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311525" y="4304030"/>
                <a:ext cx="174752" cy="1615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0" rIns="18000" bIns="0" anchor="ctr">
                <a:spAutoFit/>
              </a:bodyPr>
              <a:lstStyle/>
              <a:p>
                <a:r>
                  <a:rPr lang="en-US" sz="1050" b="0" dirty="0" smtClean="0">
                    <a:latin typeface="LM Sans 10" panose="00000500000000000000" pitchFamily="50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105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de-CH" sz="105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25" y="4304030"/>
                <a:ext cx="174752" cy="161583"/>
              </a:xfrm>
              <a:prstGeom prst="rect">
                <a:avLst/>
              </a:prstGeom>
              <a:blipFill>
                <a:blip r:embed="rId19"/>
                <a:stretch>
                  <a:fillRect l="-24138" t="-22222" r="-13793" b="-5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/>
          <p:cNvCxnSpPr/>
          <p:nvPr/>
        </p:nvCxnSpPr>
        <p:spPr>
          <a:xfrm flipV="1">
            <a:off x="4776205" y="4230866"/>
            <a:ext cx="0" cy="152061"/>
          </a:xfrm>
          <a:prstGeom prst="straightConnector1">
            <a:avLst/>
          </a:prstGeom>
          <a:ln w="15875" cap="rnd">
            <a:solidFill>
              <a:srgbClr val="1D76B3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4553017" y="4382589"/>
            <a:ext cx="240774" cy="337"/>
          </a:xfrm>
          <a:prstGeom prst="straightConnector1">
            <a:avLst/>
          </a:prstGeom>
          <a:ln w="15875" cap="rnd">
            <a:solidFill>
              <a:srgbClr val="1D76B3"/>
            </a:solidFill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4562077" y="4414652"/>
            <a:ext cx="240774" cy="0"/>
          </a:xfrm>
          <a:prstGeom prst="straightConnector1">
            <a:avLst/>
          </a:prstGeom>
          <a:ln w="15875" cap="rnd">
            <a:solidFill>
              <a:srgbClr val="FF2121"/>
            </a:solidFill>
            <a:round/>
            <a:headEnd type="oval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4804147" y="4256222"/>
            <a:ext cx="963096" cy="0"/>
          </a:xfrm>
          <a:prstGeom prst="straightConnector1">
            <a:avLst/>
          </a:prstGeom>
          <a:ln w="15875" cap="rnd">
            <a:solidFill>
              <a:srgbClr val="FF2121"/>
            </a:solidFill>
            <a:round/>
            <a:headEnd type="oval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5402648" y="4072691"/>
            <a:ext cx="0" cy="152061"/>
          </a:xfrm>
          <a:prstGeom prst="straightConnector1">
            <a:avLst/>
          </a:prstGeom>
          <a:ln w="15875" cap="rnd">
            <a:solidFill>
              <a:srgbClr val="1D76B3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418160" y="3921297"/>
            <a:ext cx="0" cy="152061"/>
          </a:xfrm>
          <a:prstGeom prst="straightConnector1">
            <a:avLst/>
          </a:prstGeom>
          <a:ln w="15875" cap="rnd">
            <a:solidFill>
              <a:srgbClr val="1D76B3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655499" y="3766658"/>
            <a:ext cx="0" cy="152061"/>
          </a:xfrm>
          <a:prstGeom prst="straightConnector1">
            <a:avLst/>
          </a:prstGeom>
          <a:ln w="15875" cap="rnd">
            <a:solidFill>
              <a:srgbClr val="1D76B3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4777479" y="4224070"/>
            <a:ext cx="631184" cy="849"/>
          </a:xfrm>
          <a:prstGeom prst="straightConnector1">
            <a:avLst/>
          </a:prstGeom>
          <a:ln w="15875" cap="rnd">
            <a:solidFill>
              <a:srgbClr val="1D76B3"/>
            </a:solidFill>
            <a:round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7693434" y="3794731"/>
            <a:ext cx="240774" cy="0"/>
          </a:xfrm>
          <a:prstGeom prst="straightConnector1">
            <a:avLst/>
          </a:prstGeom>
          <a:ln w="15875" cap="rnd">
            <a:solidFill>
              <a:srgbClr val="FF2121"/>
            </a:solidFill>
            <a:prstDash val="dash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693434" y="3786237"/>
            <a:ext cx="0" cy="152061"/>
          </a:xfrm>
          <a:prstGeom prst="straightConnector1">
            <a:avLst/>
          </a:prstGeom>
          <a:ln w="15875" cap="rnd">
            <a:solidFill>
              <a:srgbClr val="FF2121"/>
            </a:solidFill>
            <a:prstDash val="sysDot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451364" y="3947852"/>
            <a:ext cx="240774" cy="0"/>
          </a:xfrm>
          <a:prstGeom prst="straightConnector1">
            <a:avLst/>
          </a:prstGeom>
          <a:ln w="15875" cap="rnd">
            <a:solidFill>
              <a:srgbClr val="FF2121"/>
            </a:solidFill>
            <a:prstDash val="dash"/>
            <a:round/>
            <a:headEnd type="oval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947516" y="4604211"/>
            <a:ext cx="43531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 smtClean="0">
                <a:latin typeface="LM Sans 10" panose="00000500000000000000" pitchFamily="50" charset="0"/>
              </a:rPr>
              <a:t>time</a:t>
            </a:r>
            <a:endParaRPr lang="en-US" sz="1200" dirty="0">
              <a:latin typeface="LM Sans 10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00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1548634" y="2182747"/>
            <a:ext cx="1840650" cy="0"/>
          </a:xfrm>
          <a:prstGeom prst="line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3022907" y="1948482"/>
                <a:ext cx="184736" cy="234265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907" y="1948482"/>
                <a:ext cx="184736" cy="234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2340197" y="2023084"/>
                <a:ext cx="432211" cy="159663"/>
              </a:xfrm>
              <a:prstGeom prst="rect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197" y="2023084"/>
                <a:ext cx="432211" cy="159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/>
              <p:cNvSpPr/>
              <p:nvPr/>
            </p:nvSpPr>
            <p:spPr>
              <a:xfrm>
                <a:off x="1592545" y="1948482"/>
                <a:ext cx="635861" cy="234265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08" name="Rectangle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45" y="1948482"/>
                <a:ext cx="635861" cy="234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/>
          <p:cNvGrpSpPr/>
          <p:nvPr/>
        </p:nvGrpSpPr>
        <p:grpSpPr>
          <a:xfrm>
            <a:off x="1547509" y="1605905"/>
            <a:ext cx="792688" cy="504311"/>
            <a:chOff x="1843578" y="1601020"/>
            <a:chExt cx="3410797" cy="695916"/>
          </a:xfrm>
        </p:grpSpPr>
        <p:cxnSp>
          <p:nvCxnSpPr>
            <p:cNvPr id="65" name="Straight Arrow Connector 64"/>
            <p:cNvCxnSpPr>
              <a:stCxn id="66" idx="3"/>
              <a:endCxn id="66" idx="1"/>
            </p:cNvCxnSpPr>
            <p:nvPr/>
          </p:nvCxnSpPr>
          <p:spPr>
            <a:xfrm flipH="1">
              <a:off x="1843578" y="1948978"/>
              <a:ext cx="3410797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1843578" y="1601020"/>
                  <a:ext cx="3410797" cy="6959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de-CH" sz="1050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578" y="1601020"/>
                  <a:ext cx="3410797" cy="6959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/>
          <p:cNvGrpSpPr/>
          <p:nvPr/>
        </p:nvGrpSpPr>
        <p:grpSpPr>
          <a:xfrm>
            <a:off x="2340197" y="1605905"/>
            <a:ext cx="432211" cy="504311"/>
            <a:chOff x="1843578" y="1601020"/>
            <a:chExt cx="1859730" cy="695916"/>
          </a:xfrm>
        </p:grpSpPr>
        <p:cxnSp>
          <p:nvCxnSpPr>
            <p:cNvPr id="68" name="Straight Arrow Connector 67"/>
            <p:cNvCxnSpPr>
              <a:stCxn id="69" idx="3"/>
              <a:endCxn id="69" idx="1"/>
            </p:cNvCxnSpPr>
            <p:nvPr/>
          </p:nvCxnSpPr>
          <p:spPr>
            <a:xfrm flipH="1">
              <a:off x="1843578" y="1948978"/>
              <a:ext cx="1859730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843578" y="1601020"/>
                  <a:ext cx="1859730" cy="6959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de-CH" sz="1050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578" y="1601020"/>
                  <a:ext cx="1859730" cy="6959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Connector 69"/>
          <p:cNvCxnSpPr>
            <a:endCxn id="66" idx="1"/>
          </p:cNvCxnSpPr>
          <p:nvPr/>
        </p:nvCxnSpPr>
        <p:spPr>
          <a:xfrm flipH="1" flipV="1">
            <a:off x="1547509" y="1858061"/>
            <a:ext cx="1125" cy="324687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9" idx="1"/>
            <a:endCxn id="117" idx="1"/>
          </p:cNvCxnSpPr>
          <p:nvPr/>
        </p:nvCxnSpPr>
        <p:spPr>
          <a:xfrm>
            <a:off x="2340197" y="1858061"/>
            <a:ext cx="0" cy="244855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9" idx="3"/>
            <a:endCxn id="117" idx="3"/>
          </p:cNvCxnSpPr>
          <p:nvPr/>
        </p:nvCxnSpPr>
        <p:spPr>
          <a:xfrm>
            <a:off x="2772408" y="1858061"/>
            <a:ext cx="0" cy="244855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8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/>
          <p:cNvCxnSpPr/>
          <p:nvPr/>
        </p:nvCxnSpPr>
        <p:spPr>
          <a:xfrm>
            <a:off x="3712714" y="2182746"/>
            <a:ext cx="1840650" cy="0"/>
          </a:xfrm>
          <a:prstGeom prst="line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186987" y="1948481"/>
                <a:ext cx="184736" cy="234265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987" y="1948481"/>
                <a:ext cx="184736" cy="2342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392487" y="2023083"/>
                <a:ext cx="794500" cy="159663"/>
              </a:xfrm>
              <a:prstGeom prst="rect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487" y="2023083"/>
                <a:ext cx="794500" cy="159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756625" y="1948481"/>
                <a:ext cx="635861" cy="234265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625" y="1948481"/>
                <a:ext cx="635861" cy="234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3711589" y="1605904"/>
            <a:ext cx="680895" cy="504311"/>
            <a:chOff x="1843578" y="1601020"/>
            <a:chExt cx="2929771" cy="695916"/>
          </a:xfrm>
        </p:grpSpPr>
        <p:cxnSp>
          <p:nvCxnSpPr>
            <p:cNvPr id="39" name="Straight Arrow Connector 38"/>
            <p:cNvCxnSpPr>
              <a:stCxn id="40" idx="3"/>
              <a:endCxn id="40" idx="1"/>
            </p:cNvCxnSpPr>
            <p:nvPr/>
          </p:nvCxnSpPr>
          <p:spPr>
            <a:xfrm flipH="1">
              <a:off x="1843578" y="1948979"/>
              <a:ext cx="2929771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1843578" y="1601020"/>
                  <a:ext cx="2929771" cy="6959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de-CH" sz="1050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578" y="1601020"/>
                  <a:ext cx="2929771" cy="6959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4392486" y="1605904"/>
            <a:ext cx="794499" cy="504311"/>
            <a:chOff x="1362561" y="1601020"/>
            <a:chExt cx="3418594" cy="695916"/>
          </a:xfrm>
        </p:grpSpPr>
        <p:cxnSp>
          <p:nvCxnSpPr>
            <p:cNvPr id="42" name="Straight Arrow Connector 41"/>
            <p:cNvCxnSpPr>
              <a:stCxn id="43" idx="3"/>
              <a:endCxn id="43" idx="1"/>
            </p:cNvCxnSpPr>
            <p:nvPr/>
          </p:nvCxnSpPr>
          <p:spPr>
            <a:xfrm flipH="1">
              <a:off x="1362561" y="1948979"/>
              <a:ext cx="3418594" cy="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1362561" y="1601020"/>
                  <a:ext cx="3418594" cy="69591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de-CH" sz="1050" dirty="0">
                    <a:solidFill>
                      <a:schemeClr val="tx1"/>
                    </a:solidFill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561" y="1601020"/>
                  <a:ext cx="3418594" cy="6959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Straight Connector 43"/>
          <p:cNvCxnSpPr>
            <a:endCxn id="40" idx="1"/>
          </p:cNvCxnSpPr>
          <p:nvPr/>
        </p:nvCxnSpPr>
        <p:spPr>
          <a:xfrm flipH="1" flipV="1">
            <a:off x="3711589" y="1858060"/>
            <a:ext cx="1126" cy="324688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3" idx="1"/>
            <a:endCxn id="36" idx="1"/>
          </p:cNvCxnSpPr>
          <p:nvPr/>
        </p:nvCxnSpPr>
        <p:spPr>
          <a:xfrm>
            <a:off x="4392486" y="1858060"/>
            <a:ext cx="1" cy="244855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3" idx="3"/>
            <a:endCxn id="36" idx="3"/>
          </p:cNvCxnSpPr>
          <p:nvPr/>
        </p:nvCxnSpPr>
        <p:spPr>
          <a:xfrm>
            <a:off x="5186985" y="1858060"/>
            <a:ext cx="2" cy="244855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584825" y="2088672"/>
            <a:ext cx="3593862" cy="652165"/>
            <a:chOff x="2584825" y="2088672"/>
            <a:chExt cx="3593862" cy="652165"/>
          </a:xfrm>
        </p:grpSpPr>
        <p:grpSp>
          <p:nvGrpSpPr>
            <p:cNvPr id="20" name="Group 19"/>
            <p:cNvGrpSpPr/>
            <p:nvPr/>
          </p:nvGrpSpPr>
          <p:grpSpPr>
            <a:xfrm>
              <a:off x="2584825" y="2088672"/>
              <a:ext cx="3593862" cy="276999"/>
              <a:chOff x="2584825" y="2088672"/>
              <a:chExt cx="3593862" cy="2769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4955784" y="2088672"/>
                    <a:ext cx="43050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 smtClean="0">
                      <a:latin typeface="LM Sans 10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5784" y="2088672"/>
                    <a:ext cx="43050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169701" y="2088672"/>
                    <a:ext cx="43050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 smtClean="0">
                      <a:latin typeface="LM Sans 10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9701" y="2088672"/>
                    <a:ext cx="43050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2584825" y="2088672"/>
                    <a:ext cx="42691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 smtClean="0">
                      <a:latin typeface="LM Sans 10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4825" y="2088672"/>
                    <a:ext cx="426912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75468" y="2088672"/>
                    <a:ext cx="43050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 smtClean="0">
                      <a:latin typeface="LM Sans 10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5468" y="2088672"/>
                    <a:ext cx="43050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748185" y="2088672"/>
                    <a:ext cx="43050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 smtClean="0">
                      <a:latin typeface="LM Sans 10" panose="000005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8185" y="2088672"/>
                    <a:ext cx="43050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2606619" y="2382441"/>
              <a:ext cx="3528000" cy="358396"/>
              <a:chOff x="2151942" y="1568490"/>
              <a:chExt cx="4478833" cy="454985"/>
            </a:xfrm>
            <a:solidFill>
              <a:srgbClr val="FFEBD6"/>
            </a:solidFill>
          </p:grpSpPr>
          <p:cxnSp>
            <p:nvCxnSpPr>
              <p:cNvPr id="10" name="Straight Connector 9"/>
              <p:cNvCxnSpPr>
                <a:stCxn id="4" idx="6"/>
                <a:endCxn id="5" idx="2"/>
              </p:cNvCxnSpPr>
              <p:nvPr/>
            </p:nvCxnSpPr>
            <p:spPr>
              <a:xfrm>
                <a:off x="2606928" y="1795983"/>
                <a:ext cx="55097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4" idx="5"/>
                <a:endCxn id="7" idx="3"/>
              </p:cNvCxnSpPr>
              <p:nvPr/>
            </p:nvCxnSpPr>
            <p:spPr>
              <a:xfrm rot="16200000" flipH="1">
                <a:off x="3888377" y="608763"/>
                <a:ext cx="6319" cy="2696161"/>
              </a:xfrm>
              <a:prstGeom prst="curvedConnector3">
                <a:avLst>
                  <a:gd name="adj1" fmla="val 2854417"/>
                </a:avLst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8" idx="3"/>
                <a:endCxn id="5" idx="5"/>
              </p:cNvCxnSpPr>
              <p:nvPr/>
            </p:nvCxnSpPr>
            <p:spPr>
              <a:xfrm rot="5400000">
                <a:off x="4894339" y="608763"/>
                <a:ext cx="6319" cy="2696162"/>
              </a:xfrm>
              <a:prstGeom prst="curvedConnector3">
                <a:avLst>
                  <a:gd name="adj1" fmla="val 2854417"/>
                </a:avLst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6" idx="6"/>
                <a:endCxn id="7" idx="2"/>
              </p:cNvCxnSpPr>
              <p:nvPr/>
            </p:nvCxnSpPr>
            <p:spPr>
              <a:xfrm>
                <a:off x="4618851" y="1795983"/>
                <a:ext cx="55097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8" idx="2"/>
                <a:endCxn id="7" idx="6"/>
              </p:cNvCxnSpPr>
              <p:nvPr/>
            </p:nvCxnSpPr>
            <p:spPr>
              <a:xfrm flipH="1">
                <a:off x="5624813" y="1795983"/>
                <a:ext cx="55097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/>
              <p:cNvSpPr/>
              <p:nvPr/>
            </p:nvSpPr>
            <p:spPr>
              <a:xfrm>
                <a:off x="5169827" y="1568490"/>
                <a:ext cx="454986" cy="454985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050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163865" y="1568490"/>
                <a:ext cx="454986" cy="454985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050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151942" y="1568490"/>
                <a:ext cx="454986" cy="454985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050" dirty="0">
                  <a:latin typeface="LM Sans 10" panose="00000500000000000000" pitchFamily="2" charset="0"/>
                </a:endParaRPr>
              </a:p>
            </p:txBody>
          </p:sp>
          <p:cxnSp>
            <p:nvCxnSpPr>
              <p:cNvPr id="15" name="Straight Connector 14"/>
              <p:cNvCxnSpPr>
                <a:stCxn id="6" idx="2"/>
                <a:endCxn id="5" idx="6"/>
              </p:cNvCxnSpPr>
              <p:nvPr/>
            </p:nvCxnSpPr>
            <p:spPr>
              <a:xfrm flipH="1">
                <a:off x="3612890" y="1795983"/>
                <a:ext cx="55097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Oval 4"/>
              <p:cNvSpPr/>
              <p:nvPr/>
            </p:nvSpPr>
            <p:spPr>
              <a:xfrm>
                <a:off x="3157904" y="1568490"/>
                <a:ext cx="454986" cy="454985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050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175789" y="1568490"/>
                <a:ext cx="454986" cy="454985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1050" dirty="0">
                  <a:latin typeface="LM Sans 10" panose="00000500000000000000" pitchFamily="2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708308" y="2440452"/>
              <a:ext cx="162576" cy="242374"/>
              <a:chOff x="3350582" y="603250"/>
              <a:chExt cx="162576" cy="242374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3350582" y="603250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445832" y="684041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2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490951" y="2415633"/>
              <a:ext cx="177643" cy="292011"/>
              <a:chOff x="3744398" y="684040"/>
              <a:chExt cx="177643" cy="292011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3811724" y="684040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2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744398" y="783313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3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54715" y="814468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4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299887" y="2458639"/>
              <a:ext cx="162576" cy="217850"/>
              <a:chOff x="4208043" y="522457"/>
              <a:chExt cx="162576" cy="217850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4208043" y="578724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5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303293" y="522457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6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083330" y="2456791"/>
              <a:ext cx="159381" cy="209696"/>
              <a:chOff x="4475640" y="635926"/>
              <a:chExt cx="159381" cy="209696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4567695" y="684039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5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475640" y="635926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1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863578" y="2420086"/>
              <a:ext cx="190143" cy="283105"/>
              <a:chOff x="4096539" y="797509"/>
              <a:chExt cx="190143" cy="283105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4096539" y="864104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4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173154" y="797509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5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219356" y="919031"/>
                <a:ext cx="67326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050" dirty="0" smtClean="0">
                    <a:latin typeface="LM Sans 10" panose="00000500000000000000" pitchFamily="50" charset="0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9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054218" y="1894263"/>
            <a:ext cx="2015356" cy="1425185"/>
            <a:chOff x="1054218" y="1894263"/>
            <a:chExt cx="2015356" cy="1425185"/>
          </a:xfrm>
        </p:grpSpPr>
        <p:grpSp>
          <p:nvGrpSpPr>
            <p:cNvPr id="21" name="Group 20"/>
            <p:cNvGrpSpPr/>
            <p:nvPr/>
          </p:nvGrpSpPr>
          <p:grpSpPr>
            <a:xfrm>
              <a:off x="1054218" y="1894263"/>
              <a:ext cx="2015356" cy="1116000"/>
              <a:chOff x="1054218" y="1894263"/>
              <a:chExt cx="2015356" cy="1116000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2580354" y="1894263"/>
                <a:ext cx="77826" cy="740783"/>
              </a:xfrm>
              <a:prstGeom prst="rect">
                <a:avLst/>
              </a:prstGeom>
              <a:solidFill>
                <a:srgbClr val="FF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549751" y="1894264"/>
                <a:ext cx="235575" cy="740783"/>
              </a:xfrm>
              <a:prstGeom prst="rect">
                <a:avLst/>
              </a:prstGeom>
              <a:solidFill>
                <a:srgbClr val="FF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p:cxnSp>
            <p:nvCxnSpPr>
              <p:cNvPr id="80" name="Straight Connector 79"/>
              <p:cNvCxnSpPr/>
              <p:nvPr/>
            </p:nvCxnSpPr>
            <p:spPr>
              <a:xfrm>
                <a:off x="1449574" y="2182747"/>
                <a:ext cx="162000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2482989" y="1948482"/>
                    <a:ext cx="180000" cy="234265"/>
                  </a:xfrm>
                  <a:prstGeom prst="rect">
                    <a:avLst/>
                  </a:prstGeom>
                  <a:solidFill>
                    <a:srgbClr val="FF9933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a14:m>
                    <a:r>
                      <a:rPr lang="en-US" sz="1050" dirty="0" smtClean="0">
                        <a:solidFill>
                          <a:schemeClr val="tx1"/>
                        </a:solidFill>
                        <a:latin typeface="LM Sans 10" panose="00000500000000000000" pitchFamily="50" charset="0"/>
                      </a:rPr>
                      <a:t> </a:t>
                    </a:r>
                    <a:endParaRPr lang="en-US" sz="1050" dirty="0">
                      <a:solidFill>
                        <a:schemeClr val="tx1"/>
                      </a:solidFill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2989" y="1948482"/>
                    <a:ext cx="180000" cy="23426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/>
                  <p:cNvSpPr/>
                  <p:nvPr/>
                </p:nvSpPr>
                <p:spPr>
                  <a:xfrm>
                    <a:off x="1799759" y="2023084"/>
                    <a:ext cx="684000" cy="159663"/>
                  </a:xfrm>
                  <a:prstGeom prst="rect">
                    <a:avLst/>
                  </a:prstGeom>
                  <a:solidFill>
                    <a:srgbClr val="FFEBD6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1050" dirty="0" smtClean="0">
                        <a:solidFill>
                          <a:schemeClr val="tx1"/>
                        </a:solidFill>
                        <a:latin typeface="LM Sans 10" panose="00000500000000000000" pitchFamily="50" charset="0"/>
                      </a:rPr>
                      <a:t> </a:t>
                    </a:r>
                    <a:endParaRPr lang="en-US" sz="1050" dirty="0">
                      <a:solidFill>
                        <a:schemeClr val="tx1"/>
                      </a:solidFill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2" name="Rectangle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9759" y="2023084"/>
                    <a:ext cx="684000" cy="1596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714"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/>
                  <p:cNvSpPr/>
                  <p:nvPr/>
                </p:nvSpPr>
                <p:spPr>
                  <a:xfrm>
                    <a:off x="1504963" y="1948482"/>
                    <a:ext cx="294795" cy="234265"/>
                  </a:xfrm>
                  <a:prstGeom prst="rect">
                    <a:avLst/>
                  </a:prstGeom>
                  <a:solidFill>
                    <a:srgbClr val="FF9933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a14:m>
                    <a:r>
                      <a:rPr lang="en-US" sz="1050" dirty="0" smtClean="0">
                        <a:solidFill>
                          <a:schemeClr val="tx1"/>
                        </a:solidFill>
                        <a:latin typeface="LM Sans 10" panose="00000500000000000000" pitchFamily="50" charset="0"/>
                      </a:rPr>
                      <a:t> </a:t>
                    </a:r>
                    <a:endParaRPr lang="en-US" sz="1050" dirty="0">
                      <a:solidFill>
                        <a:schemeClr val="tx1"/>
                      </a:solidFill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83" name="Rectangle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4963" y="1948482"/>
                    <a:ext cx="294795" cy="2342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0" name="Straight Connector 89"/>
              <p:cNvCxnSpPr/>
              <p:nvPr/>
            </p:nvCxnSpPr>
            <p:spPr>
              <a:xfrm flipH="1" flipV="1">
                <a:off x="1504274" y="1894263"/>
                <a:ext cx="0" cy="111600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449574" y="2594377"/>
                <a:ext cx="162000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/>
                  <p:cNvSpPr/>
                  <p:nvPr/>
                </p:nvSpPr>
                <p:spPr>
                  <a:xfrm>
                    <a:off x="2584153" y="2360112"/>
                    <a:ext cx="202770" cy="234265"/>
                  </a:xfrm>
                  <a:prstGeom prst="rect">
                    <a:avLst/>
                  </a:prstGeom>
                  <a:solidFill>
                    <a:srgbClr val="1D76B3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10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a14:m>
                    <a:r>
                      <a:rPr lang="en-US" sz="1050" dirty="0" smtClean="0">
                        <a:solidFill>
                          <a:schemeClr val="bg1"/>
                        </a:solidFill>
                        <a:latin typeface="LM Sans 10" panose="00000500000000000000" pitchFamily="50" charset="0"/>
                      </a:rPr>
                      <a:t> </a:t>
                    </a:r>
                    <a:endParaRPr lang="en-US" sz="1050" dirty="0">
                      <a:solidFill>
                        <a:schemeClr val="bg1"/>
                      </a:solidFill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94" name="Rectangle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4153" y="2360112"/>
                    <a:ext cx="202770" cy="2342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/>
                  <p:cNvSpPr/>
                  <p:nvPr/>
                </p:nvSpPr>
                <p:spPr>
                  <a:xfrm>
                    <a:off x="1785326" y="2434714"/>
                    <a:ext cx="798826" cy="159663"/>
                  </a:xfrm>
                  <a:prstGeom prst="rect">
                    <a:avLst/>
                  </a:prstGeom>
                  <a:solidFill>
                    <a:srgbClr val="CDE0DC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a14:m>
                    <a:r>
                      <a:rPr lang="en-US" sz="1050" dirty="0" smtClean="0">
                        <a:solidFill>
                          <a:schemeClr val="tx1"/>
                        </a:solidFill>
                        <a:latin typeface="LM Sans 10" panose="00000500000000000000" pitchFamily="50" charset="0"/>
                      </a:rPr>
                      <a:t> </a:t>
                    </a:r>
                    <a:endParaRPr lang="en-US" sz="1050" dirty="0">
                      <a:solidFill>
                        <a:schemeClr val="tx1"/>
                      </a:solidFill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95" name="Rectangle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5326" y="2434714"/>
                    <a:ext cx="798826" cy="15966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345"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95"/>
                  <p:cNvSpPr/>
                  <p:nvPr/>
                </p:nvSpPr>
                <p:spPr>
                  <a:xfrm>
                    <a:off x="1546252" y="2360112"/>
                    <a:ext cx="239074" cy="234265"/>
                  </a:xfrm>
                  <a:prstGeom prst="rect">
                    <a:avLst/>
                  </a:prstGeom>
                  <a:solidFill>
                    <a:srgbClr val="1D76B3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0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10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a14:m>
                    <a:r>
                      <a:rPr lang="en-US" sz="1050" dirty="0" smtClean="0">
                        <a:solidFill>
                          <a:schemeClr val="bg1"/>
                        </a:solidFill>
                        <a:latin typeface="LM Sans 10" panose="00000500000000000000" pitchFamily="50" charset="0"/>
                      </a:rPr>
                      <a:t> </a:t>
                    </a:r>
                    <a:endParaRPr lang="en-US" sz="1050" dirty="0">
                      <a:solidFill>
                        <a:schemeClr val="bg1"/>
                      </a:solidFill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96" name="Rectangle 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6252" y="2360112"/>
                    <a:ext cx="239074" cy="2342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952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" name="TextBox 1"/>
              <p:cNvSpPr txBox="1"/>
              <p:nvPr/>
            </p:nvSpPr>
            <p:spPr>
              <a:xfrm>
                <a:off x="1054218" y="2821575"/>
                <a:ext cx="355868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sz="900" dirty="0" smtClean="0">
                    <a:latin typeface="LM Sans 10" panose="00000500000000000000" pitchFamily="50" charset="0"/>
                  </a:rPr>
                  <a:t>Rounds</a:t>
                </a:r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>
                <a:off x="1449574" y="2959499"/>
                <a:ext cx="1620000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221701" y="2021164"/>
                    <a:ext cx="178767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 err="1" smtClean="0"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1701" y="2021164"/>
                    <a:ext cx="178767" cy="1615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333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/>
                  <p:cNvSpPr txBox="1"/>
                  <p:nvPr/>
                </p:nvSpPr>
                <p:spPr>
                  <a:xfrm>
                    <a:off x="1218560" y="2432794"/>
                    <a:ext cx="181908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 err="1" smtClean="0"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124" name="TextBox 1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8560" y="2432794"/>
                    <a:ext cx="181908" cy="16158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6667" r="-3333" b="-148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" name="Group 8"/>
              <p:cNvGrpSpPr/>
              <p:nvPr/>
            </p:nvGrpSpPr>
            <p:grpSpPr>
              <a:xfrm>
                <a:off x="1837098" y="2634472"/>
                <a:ext cx="449515" cy="325027"/>
                <a:chOff x="2058078" y="2635047"/>
                <a:chExt cx="449515" cy="325027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2243426" y="2800411"/>
                  <a:ext cx="264167" cy="159663"/>
                  <a:chOff x="2048371" y="1296223"/>
                  <a:chExt cx="264167" cy="159663"/>
                </a:xfrm>
              </p:grpSpPr>
              <p:sp>
                <p:nvSpPr>
                  <p:cNvPr id="115" name="Rectangle 114"/>
                  <p:cNvSpPr/>
                  <p:nvPr/>
                </p:nvSpPr>
                <p:spPr>
                  <a:xfrm>
                    <a:off x="2048371" y="1296223"/>
                    <a:ext cx="53759" cy="159663"/>
                  </a:xfrm>
                  <a:prstGeom prst="rect">
                    <a:avLst/>
                  </a:prstGeom>
                  <a:solidFill>
                    <a:srgbClr val="FFEBD6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 smtClean="0">
                        <a:solidFill>
                          <a:schemeClr val="tx1"/>
                        </a:solidFill>
                        <a:latin typeface="LM Sans 10" panose="00000500000000000000" pitchFamily="50" charset="0"/>
                      </a:rPr>
                      <a:t> </a:t>
                    </a:r>
                    <a:endParaRPr lang="en-US" sz="1050" dirty="0">
                      <a:solidFill>
                        <a:schemeClr val="tx1"/>
                      </a:solidFill>
                      <a:latin typeface="LM Sans 10" panose="00000500000000000000" pitchFamily="50" charset="0"/>
                    </a:endParaRPr>
                  </a:p>
                </p:txBody>
              </p:sp>
              <p:sp>
                <p:nvSpPr>
                  <p:cNvPr id="116" name="Rectangle 115"/>
                  <p:cNvSpPr/>
                  <p:nvPr/>
                </p:nvSpPr>
                <p:spPr>
                  <a:xfrm>
                    <a:off x="2100973" y="1296223"/>
                    <a:ext cx="53759" cy="159663"/>
                  </a:xfrm>
                  <a:prstGeom prst="rect">
                    <a:avLst/>
                  </a:prstGeom>
                  <a:solidFill>
                    <a:srgbClr val="CDE0DC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 smtClean="0">
                        <a:solidFill>
                          <a:schemeClr val="tx1"/>
                        </a:solidFill>
                        <a:latin typeface="LM Sans 10" panose="00000500000000000000" pitchFamily="50" charset="0"/>
                      </a:rPr>
                      <a:t> </a:t>
                    </a:r>
                    <a:endParaRPr lang="en-US" sz="1050" dirty="0">
                      <a:solidFill>
                        <a:schemeClr val="tx1"/>
                      </a:solidFill>
                      <a:latin typeface="LM Sans 10" panose="00000500000000000000" pitchFamily="50" charset="0"/>
                    </a:endParaRPr>
                  </a:p>
                </p:txBody>
              </p:sp>
              <p:sp>
                <p:nvSpPr>
                  <p:cNvPr id="119" name="Rectangle 118"/>
                  <p:cNvSpPr/>
                  <p:nvPr/>
                </p:nvSpPr>
                <p:spPr>
                  <a:xfrm>
                    <a:off x="2153575" y="1296223"/>
                    <a:ext cx="53759" cy="159663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 smtClean="0">
                        <a:solidFill>
                          <a:schemeClr val="tx1"/>
                        </a:solidFill>
                        <a:latin typeface="LM Sans 10" panose="00000500000000000000" pitchFamily="50" charset="0"/>
                      </a:rPr>
                      <a:t> </a:t>
                    </a:r>
                    <a:endParaRPr lang="en-US" sz="1050" dirty="0">
                      <a:solidFill>
                        <a:schemeClr val="tx1"/>
                      </a:solidFill>
                      <a:latin typeface="LM Sans 10" panose="00000500000000000000" pitchFamily="50" charset="0"/>
                    </a:endParaRPr>
                  </a:p>
                </p:txBody>
              </p:sp>
              <p:sp>
                <p:nvSpPr>
                  <p:cNvPr id="121" name="Rectangle 120"/>
                  <p:cNvSpPr/>
                  <p:nvPr/>
                </p:nvSpPr>
                <p:spPr>
                  <a:xfrm>
                    <a:off x="2206177" y="1296223"/>
                    <a:ext cx="53759" cy="159663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 smtClean="0">
                        <a:solidFill>
                          <a:schemeClr val="tx1"/>
                        </a:solidFill>
                        <a:latin typeface="LM Sans 10" panose="00000500000000000000" pitchFamily="50" charset="0"/>
                      </a:rPr>
                      <a:t> </a:t>
                    </a:r>
                    <a:endParaRPr lang="en-US" sz="1050" dirty="0">
                      <a:solidFill>
                        <a:schemeClr val="tx1"/>
                      </a:solidFill>
                      <a:latin typeface="LM Sans 10" panose="00000500000000000000" pitchFamily="50" charset="0"/>
                    </a:endParaRPr>
                  </a:p>
                </p:txBody>
              </p:sp>
              <p:sp>
                <p:nvSpPr>
                  <p:cNvPr id="122" name="Rectangle 121"/>
                  <p:cNvSpPr/>
                  <p:nvPr/>
                </p:nvSpPr>
                <p:spPr>
                  <a:xfrm>
                    <a:off x="2258779" y="1296223"/>
                    <a:ext cx="53759" cy="159663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dirty="0" smtClean="0">
                        <a:solidFill>
                          <a:schemeClr val="tx1"/>
                        </a:solidFill>
                        <a:latin typeface="LM Sans 10" panose="00000500000000000000" pitchFamily="50" charset="0"/>
                      </a:rPr>
                      <a:t> </a:t>
                    </a:r>
                    <a:endParaRPr lang="en-US" sz="1050" dirty="0">
                      <a:solidFill>
                        <a:schemeClr val="tx1"/>
                      </a:solidFill>
                      <a:latin typeface="LM Sans 10" panose="00000500000000000000" pitchFamily="50" charset="0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5" name="TextBox 124"/>
                    <p:cNvSpPr txBox="1"/>
                    <p:nvPr/>
                  </p:nvSpPr>
                  <p:spPr>
                    <a:xfrm>
                      <a:off x="2058078" y="2761988"/>
                      <a:ext cx="215635" cy="16158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050" dirty="0">
                        <a:latin typeface="LM Sans 10" panose="000005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5" name="TextBox 12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8078" y="2761988"/>
                      <a:ext cx="215635" cy="161583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778" b="-15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2228060" y="2635047"/>
                      <a:ext cx="218778" cy="16158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050" dirty="0">
                        <a:latin typeface="LM Sans 10" panose="00000500000000000000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28060" y="2635047"/>
                      <a:ext cx="218778" cy="161583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2778" r="-2778" b="-148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35" name="Straight Connector 134"/>
              <p:cNvCxnSpPr/>
              <p:nvPr/>
            </p:nvCxnSpPr>
            <p:spPr>
              <a:xfrm flipH="1" flipV="1">
                <a:off x="2953662" y="1894263"/>
                <a:ext cx="0" cy="111600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1602411" y="3175448"/>
              <a:ext cx="1209439" cy="144000"/>
              <a:chOff x="1673275" y="3170163"/>
              <a:chExt cx="1209439" cy="144000"/>
            </a:xfrm>
          </p:grpSpPr>
          <p:sp>
            <p:nvSpPr>
              <p:cNvPr id="137" name="Rectangle 136"/>
              <p:cNvSpPr/>
              <p:nvPr/>
            </p:nvSpPr>
            <p:spPr>
              <a:xfrm>
                <a:off x="1673275" y="3170163"/>
                <a:ext cx="142825" cy="144000"/>
              </a:xfrm>
              <a:prstGeom prst="rect">
                <a:avLst/>
              </a:prstGeom>
              <a:solidFill>
                <a:srgbClr val="FF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LM Sans 10" panose="00000500000000000000" pitchFamily="2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1903600" y="3172913"/>
                    <a:ext cx="979114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900" dirty="0" smtClean="0">
                        <a:latin typeface="LM Sans 10" panose="00000500000000000000" pitchFamily="50" charset="0"/>
                      </a:rPr>
                      <a:t>Conflict in mode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a14:m>
                    <a:endParaRPr lang="en-US" sz="900" dirty="0" smtClean="0">
                      <a:latin typeface="LM Sans 10" panose="000005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03600" y="3172913"/>
                    <a:ext cx="979114" cy="1384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7500" t="-26087" r="-2500" b="-521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6545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869502" y="3102031"/>
            <a:ext cx="1872313" cy="276999"/>
            <a:chOff x="4328575" y="5410538"/>
            <a:chExt cx="1872313" cy="276999"/>
          </a:xfrm>
        </p:grpSpPr>
        <p:sp>
          <p:nvSpPr>
            <p:cNvPr id="241" name="Rectangle 240"/>
            <p:cNvSpPr/>
            <p:nvPr/>
          </p:nvSpPr>
          <p:spPr>
            <a:xfrm>
              <a:off x="4328575" y="5488579"/>
              <a:ext cx="142825" cy="144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TextBox 241"/>
                <p:cNvSpPr txBox="1"/>
                <p:nvPr/>
              </p:nvSpPr>
              <p:spPr>
                <a:xfrm>
                  <a:off x="4558900" y="5410538"/>
                  <a:ext cx="16419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900" dirty="0">
                      <a:latin typeface="LM Sans 10" panose="00000500000000000000" pitchFamily="2" charset="0"/>
                    </a:rPr>
                    <a:t>Reservation of the schedule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de-CH" sz="900" dirty="0">
                      <a:latin typeface="LM Sans 10" panose="00000500000000000000" pitchFamily="2" charset="0"/>
                    </a:rPr>
                    <a:t> </a:t>
                  </a:r>
                  <a:br>
                    <a:rPr lang="de-CH" sz="900" dirty="0">
                      <a:latin typeface="LM Sans 10" panose="00000500000000000000" pitchFamily="2" charset="0"/>
                    </a:rPr>
                  </a:br>
                  <a:r>
                    <a:rPr lang="de-CH" sz="900" dirty="0">
                      <a:latin typeface="LM Sans 10" panose="00000500000000000000" pitchFamily="2" charset="0"/>
                    </a:rPr>
                    <a:t>when </a:t>
                  </a:r>
                  <a:r>
                    <a:rPr lang="de-CH" sz="900" dirty="0" err="1">
                      <a:latin typeface="LM Sans 10" panose="00000500000000000000" pitchFamily="2" charset="0"/>
                    </a:rPr>
                    <a:t>scheduling</a:t>
                  </a:r>
                  <a:r>
                    <a:rPr lang="de-CH" sz="900" dirty="0">
                      <a:latin typeface="LM Sans 10" panose="00000500000000000000" pitchFamily="2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de-CH" sz="900" dirty="0">
                      <a:latin typeface="LM Sans 10" panose="00000500000000000000" pitchFamily="2" charset="0"/>
                    </a:rPr>
                    <a:t> in </a:t>
                  </a:r>
                  <a:r>
                    <a:rPr lang="de-CH" sz="900" dirty="0" err="1">
                      <a:latin typeface="LM Sans 10" panose="00000500000000000000" pitchFamily="2" charset="0"/>
                    </a:rPr>
                    <a:t>mode</a:t>
                  </a:r>
                  <a:r>
                    <a:rPr lang="de-CH" sz="900" dirty="0">
                      <a:latin typeface="LM Sans 10" panose="00000500000000000000" pitchFamily="2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endParaRPr lang="en-US" sz="900" dirty="0" smtClean="0">
                    <a:latin typeface="LM Sans 10" panose="00000500000000000000" pitchFamily="50" charset="0"/>
                  </a:endParaRPr>
                </a:p>
              </p:txBody>
            </p:sp>
          </mc:Choice>
          <mc:Fallback xmlns="">
            <p:sp>
              <p:nvSpPr>
                <p:cNvPr id="242" name="TextBox 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900" y="5410538"/>
                  <a:ext cx="1641988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4461" t="-1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/>
              <p:cNvSpPr/>
              <p:nvPr/>
            </p:nvSpPr>
            <p:spPr>
              <a:xfrm>
                <a:off x="4625003" y="2434714"/>
                <a:ext cx="647667" cy="159663"/>
              </a:xfrm>
              <a:prstGeom prst="rect">
                <a:avLst/>
              </a:prstGeom>
              <a:solidFill>
                <a:srgbClr val="CDE0DC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24" name="Rectangle 2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003" y="2434714"/>
                <a:ext cx="647667" cy="159663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Rectangle 214"/>
          <p:cNvSpPr/>
          <p:nvPr/>
        </p:nvSpPr>
        <p:spPr>
          <a:xfrm>
            <a:off x="5052653" y="1894263"/>
            <a:ext cx="185682" cy="74078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4077251" y="1894264"/>
            <a:ext cx="291018" cy="74078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M Sans 10" panose="00000500000000000000" pitchFamily="2" charset="0"/>
            </a:endParaRPr>
          </a:p>
        </p:txBody>
      </p:sp>
      <p:cxnSp>
        <p:nvCxnSpPr>
          <p:cNvPr id="217" name="Straight Connector 216"/>
          <p:cNvCxnSpPr/>
          <p:nvPr/>
        </p:nvCxnSpPr>
        <p:spPr>
          <a:xfrm>
            <a:off x="4019030" y="2182747"/>
            <a:ext cx="1620000" cy="0"/>
          </a:xfrm>
          <a:prstGeom prst="line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/>
              <p:cNvSpPr/>
              <p:nvPr/>
            </p:nvSpPr>
            <p:spPr>
              <a:xfrm>
                <a:off x="5052653" y="1948481"/>
                <a:ext cx="180000" cy="234265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18" name="Rectangle 2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3" y="1948481"/>
                <a:ext cx="180000" cy="234265"/>
              </a:xfrm>
              <a:prstGeom prst="rect">
                <a:avLst/>
              </a:prstGeom>
              <a:blipFill>
                <a:blip r:embed="rId4"/>
                <a:stretch>
                  <a:fillRect l="-3226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Rectangle 218"/>
              <p:cNvSpPr/>
              <p:nvPr/>
            </p:nvSpPr>
            <p:spPr>
              <a:xfrm>
                <a:off x="4369215" y="2023084"/>
                <a:ext cx="684000" cy="159663"/>
              </a:xfrm>
              <a:prstGeom prst="rect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19" name="Rectangle 2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215" y="2023084"/>
                <a:ext cx="684000" cy="159663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/>
              <p:cNvSpPr/>
              <p:nvPr/>
            </p:nvSpPr>
            <p:spPr>
              <a:xfrm>
                <a:off x="4074419" y="1948482"/>
                <a:ext cx="294795" cy="234265"/>
              </a:xfrm>
              <a:prstGeom prst="rect">
                <a:avLst/>
              </a:prstGeom>
              <a:solidFill>
                <a:srgbClr val="FF993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20" name="Rectangle 2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419" y="1948482"/>
                <a:ext cx="294795" cy="234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1" name="Straight Connector 220"/>
          <p:cNvCxnSpPr/>
          <p:nvPr/>
        </p:nvCxnSpPr>
        <p:spPr>
          <a:xfrm flipH="1" flipV="1">
            <a:off x="4073730" y="1894263"/>
            <a:ext cx="0" cy="1116000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4019030" y="2594377"/>
            <a:ext cx="1620000" cy="0"/>
          </a:xfrm>
          <a:prstGeom prst="line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/>
              <p:cNvSpPr/>
              <p:nvPr/>
            </p:nvSpPr>
            <p:spPr>
              <a:xfrm>
                <a:off x="5272672" y="2360112"/>
                <a:ext cx="202770" cy="234265"/>
              </a:xfrm>
              <a:prstGeom prst="rect">
                <a:avLst/>
              </a:prstGeom>
              <a:solidFill>
                <a:srgbClr val="1D76B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bg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23" name="Rectangle 2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72" y="2360112"/>
                <a:ext cx="202770" cy="234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/>
              <p:cNvSpPr/>
              <p:nvPr/>
            </p:nvSpPr>
            <p:spPr>
              <a:xfrm>
                <a:off x="4382410" y="2360112"/>
                <a:ext cx="239074" cy="234265"/>
              </a:xfrm>
              <a:prstGeom prst="rect">
                <a:avLst/>
              </a:prstGeom>
              <a:solidFill>
                <a:srgbClr val="1D76B3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10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1050" dirty="0" smtClean="0">
                    <a:solidFill>
                      <a:schemeClr val="bg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bg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25" name="Rectangle 2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410" y="2360112"/>
                <a:ext cx="239074" cy="2342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TextBox 225"/>
          <p:cNvSpPr txBox="1"/>
          <p:nvPr/>
        </p:nvSpPr>
        <p:spPr>
          <a:xfrm>
            <a:off x="3623675" y="2821575"/>
            <a:ext cx="35586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00" dirty="0" smtClean="0">
                <a:latin typeface="LM Sans 10" panose="00000500000000000000" pitchFamily="50" charset="0"/>
              </a:rPr>
              <a:t>Rounds</a:t>
            </a:r>
          </a:p>
        </p:txBody>
      </p:sp>
      <p:cxnSp>
        <p:nvCxnSpPr>
          <p:cNvPr id="227" name="Straight Connector 226"/>
          <p:cNvCxnSpPr/>
          <p:nvPr/>
        </p:nvCxnSpPr>
        <p:spPr>
          <a:xfrm>
            <a:off x="4019030" y="2959499"/>
            <a:ext cx="1620000" cy="0"/>
          </a:xfrm>
          <a:prstGeom prst="line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TextBox 227"/>
              <p:cNvSpPr txBox="1"/>
              <p:nvPr/>
            </p:nvSpPr>
            <p:spPr>
              <a:xfrm>
                <a:off x="3791157" y="2021164"/>
                <a:ext cx="17876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 err="1" smtClean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28" name="TextBox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157" y="2021164"/>
                <a:ext cx="178767" cy="161583"/>
              </a:xfrm>
              <a:prstGeom prst="rect">
                <a:avLst/>
              </a:prstGeom>
              <a:blipFill>
                <a:blip r:embed="rId9"/>
                <a:stretch>
                  <a:fillRect l="-6897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/>
              <p:cNvSpPr txBox="1"/>
              <p:nvPr/>
            </p:nvSpPr>
            <p:spPr>
              <a:xfrm>
                <a:off x="3788016" y="2432794"/>
                <a:ext cx="18190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050" dirty="0" err="1" smtClean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29" name="TextBox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016" y="2432794"/>
                <a:ext cx="181908" cy="161583"/>
              </a:xfrm>
              <a:prstGeom prst="rect">
                <a:avLst/>
              </a:prstGeom>
              <a:blipFill>
                <a:blip r:embed="rId10"/>
                <a:stretch>
                  <a:fillRect l="-3333" r="-3333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0" name="Group 229"/>
          <p:cNvGrpSpPr/>
          <p:nvPr/>
        </p:nvGrpSpPr>
        <p:grpSpPr>
          <a:xfrm>
            <a:off x="4548473" y="2634472"/>
            <a:ext cx="449515" cy="325027"/>
            <a:chOff x="2058078" y="2635047"/>
            <a:chExt cx="449515" cy="325027"/>
          </a:xfrm>
        </p:grpSpPr>
        <p:grpSp>
          <p:nvGrpSpPr>
            <p:cNvPr id="231" name="Group 230"/>
            <p:cNvGrpSpPr/>
            <p:nvPr/>
          </p:nvGrpSpPr>
          <p:grpSpPr>
            <a:xfrm>
              <a:off x="2243426" y="2800411"/>
              <a:ext cx="264167" cy="159663"/>
              <a:chOff x="2048371" y="1296223"/>
              <a:chExt cx="264167" cy="159663"/>
            </a:xfrm>
          </p:grpSpPr>
          <p:sp>
            <p:nvSpPr>
              <p:cNvPr id="234" name="Rectangle 233"/>
              <p:cNvSpPr/>
              <p:nvPr/>
            </p:nvSpPr>
            <p:spPr>
              <a:xfrm>
                <a:off x="2048371" y="1296223"/>
                <a:ext cx="53759" cy="159663"/>
              </a:xfrm>
              <a:prstGeom prst="rect">
                <a:avLst/>
              </a:prstGeom>
              <a:solidFill>
                <a:srgbClr val="FFEBD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2100973" y="1296223"/>
                <a:ext cx="53759" cy="159663"/>
              </a:xfrm>
              <a:prstGeom prst="rect">
                <a:avLst/>
              </a:prstGeom>
              <a:solidFill>
                <a:srgbClr val="CDE0DC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2153575" y="1296223"/>
                <a:ext cx="53759" cy="1596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2206177" y="1296223"/>
                <a:ext cx="53759" cy="1596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2258779" y="1296223"/>
                <a:ext cx="53759" cy="15966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en-US" sz="105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2058078" y="2761988"/>
                  <a:ext cx="215635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latin typeface="LM Sans 10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078" y="2761988"/>
                  <a:ext cx="215635" cy="161583"/>
                </a:xfrm>
                <a:prstGeom prst="rect">
                  <a:avLst/>
                </a:prstGeom>
                <a:blipFill>
                  <a:blip r:embed="rId11"/>
                  <a:stretch>
                    <a:fillRect l="-2778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/>
                <p:cNvSpPr txBox="1"/>
                <p:nvPr/>
              </p:nvSpPr>
              <p:spPr>
                <a:xfrm>
                  <a:off x="2228060" y="2635047"/>
                  <a:ext cx="21877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050" dirty="0">
                    <a:latin typeface="LM Sans 10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233" name="TextBox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8060" y="2635047"/>
                  <a:ext cx="218778" cy="161583"/>
                </a:xfrm>
                <a:prstGeom prst="rect">
                  <a:avLst/>
                </a:prstGeom>
                <a:blipFill>
                  <a:blip r:embed="rId12"/>
                  <a:stretch>
                    <a:fillRect l="-2778" r="-2778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0" name="Straight Connector 239"/>
          <p:cNvCxnSpPr/>
          <p:nvPr/>
        </p:nvCxnSpPr>
        <p:spPr>
          <a:xfrm flipH="1" flipV="1">
            <a:off x="5523118" y="1894263"/>
            <a:ext cx="0" cy="1116000"/>
          </a:xfrm>
          <a:prstGeom prst="line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095601" y="2413016"/>
            <a:ext cx="99608" cy="120907"/>
            <a:chOff x="5287845" y="4630130"/>
            <a:chExt cx="99608" cy="120907"/>
          </a:xfrm>
        </p:grpSpPr>
        <p:sp>
          <p:nvSpPr>
            <p:cNvPr id="246" name="Block Arc 245"/>
            <p:cNvSpPr>
              <a:spLocks noChangeAspect="1"/>
            </p:cNvSpPr>
            <p:nvPr/>
          </p:nvSpPr>
          <p:spPr>
            <a:xfrm>
              <a:off x="5303724" y="4630130"/>
              <a:ext cx="73690" cy="120907"/>
            </a:xfrm>
            <a:prstGeom prst="blockArc">
              <a:avLst>
                <a:gd name="adj1" fmla="val 10800000"/>
                <a:gd name="adj2" fmla="val 429152"/>
                <a:gd name="adj3" fmla="val 3183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latin typeface="LM Sans 10" panose="00000500000000000000" pitchFamily="2" charset="0"/>
              </a:endParaRPr>
            </a:p>
          </p:txBody>
        </p:sp>
        <p:sp>
          <p:nvSpPr>
            <p:cNvPr id="247" name="Rectangle 246"/>
            <p:cNvSpPr>
              <a:spLocks/>
            </p:cNvSpPr>
            <p:nvPr/>
          </p:nvSpPr>
          <p:spPr>
            <a:xfrm>
              <a:off x="5287845" y="4689149"/>
              <a:ext cx="99608" cy="571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latin typeface="LM Sans 10" panose="00000500000000000000" pitchFamily="2" charset="0"/>
              </a:endParaRPr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4168388" y="2413016"/>
            <a:ext cx="99608" cy="120907"/>
            <a:chOff x="5287845" y="4630130"/>
            <a:chExt cx="99608" cy="120907"/>
          </a:xfrm>
        </p:grpSpPr>
        <p:sp>
          <p:nvSpPr>
            <p:cNvPr id="249" name="Block Arc 248"/>
            <p:cNvSpPr>
              <a:spLocks noChangeAspect="1"/>
            </p:cNvSpPr>
            <p:nvPr/>
          </p:nvSpPr>
          <p:spPr>
            <a:xfrm>
              <a:off x="5303724" y="4630130"/>
              <a:ext cx="73690" cy="120907"/>
            </a:xfrm>
            <a:prstGeom prst="blockArc">
              <a:avLst>
                <a:gd name="adj1" fmla="val 10800000"/>
                <a:gd name="adj2" fmla="val 429152"/>
                <a:gd name="adj3" fmla="val 3183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latin typeface="LM Sans 10" panose="00000500000000000000" pitchFamily="2" charset="0"/>
              </a:endParaRPr>
            </a:p>
          </p:txBody>
        </p:sp>
        <p:sp>
          <p:nvSpPr>
            <p:cNvPr id="250" name="Rectangle 249"/>
            <p:cNvSpPr>
              <a:spLocks/>
            </p:cNvSpPr>
            <p:nvPr/>
          </p:nvSpPr>
          <p:spPr>
            <a:xfrm>
              <a:off x="5287845" y="4689149"/>
              <a:ext cx="99608" cy="571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>
                <a:latin typeface="LM Sans 10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83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04536" y="1977704"/>
            <a:ext cx="1812003" cy="658910"/>
            <a:chOff x="2920467" y="2075860"/>
            <a:chExt cx="1980000" cy="720000"/>
          </a:xfrm>
        </p:grpSpPr>
        <p:sp>
          <p:nvSpPr>
            <p:cNvPr id="25" name="Rectangle 24"/>
            <p:cNvSpPr/>
            <p:nvPr/>
          </p:nvSpPr>
          <p:spPr>
            <a:xfrm>
              <a:off x="2920467" y="2075860"/>
              <a:ext cx="198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633148" y="2176174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latin typeface="LM Sans 10" panose="00000500000000000000" pitchFamily="50" charset="0"/>
                </a:rPr>
                <a:t>Baloo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81266" y="1977704"/>
            <a:ext cx="823638" cy="658910"/>
            <a:chOff x="4133613" y="365045"/>
            <a:chExt cx="900000" cy="720000"/>
          </a:xfrm>
        </p:grpSpPr>
        <p:sp>
          <p:nvSpPr>
            <p:cNvPr id="26" name="Rectangle 25"/>
            <p:cNvSpPr/>
            <p:nvPr/>
          </p:nvSpPr>
          <p:spPr>
            <a:xfrm>
              <a:off x="4133613" y="365045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301356" y="465359"/>
              <a:ext cx="564515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 err="1">
                  <a:latin typeface="LM Sans 10" panose="00000500000000000000" pitchFamily="50" charset="0"/>
                </a:rPr>
                <a:t>TriScale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2901" y="1154066"/>
            <a:ext cx="823638" cy="658910"/>
            <a:chOff x="4133615" y="1175861"/>
            <a:chExt cx="900000" cy="720000"/>
          </a:xfrm>
        </p:grpSpPr>
        <p:sp>
          <p:nvSpPr>
            <p:cNvPr id="24" name="Rectangle 23"/>
            <p:cNvSpPr/>
            <p:nvPr/>
          </p:nvSpPr>
          <p:spPr>
            <a:xfrm>
              <a:off x="4133615" y="1175861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06296" y="1276175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latin typeface="LM Sans 10" panose="00000500000000000000" pitchFamily="50" charset="0"/>
                </a:rPr>
                <a:t>TTW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5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04536" y="1154066"/>
            <a:ext cx="823638" cy="658910"/>
            <a:chOff x="2920467" y="1175860"/>
            <a:chExt cx="900000" cy="720000"/>
          </a:xfrm>
        </p:grpSpPr>
        <p:sp>
          <p:nvSpPr>
            <p:cNvPr id="23" name="Rectangle 22"/>
            <p:cNvSpPr/>
            <p:nvPr/>
          </p:nvSpPr>
          <p:spPr>
            <a:xfrm>
              <a:off x="2920467" y="1175860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67437" y="1276174"/>
              <a:ext cx="606062" cy="5675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solidFill>
                    <a:schemeClr val="tx1"/>
                  </a:solidFill>
                  <a:latin typeface="LM Sans 10" panose="00000500000000000000" pitchFamily="2" charset="0"/>
                </a:rPr>
                <a:t>DRP</a:t>
              </a:r>
              <a: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4</a:t>
              </a:r>
              <a:endParaRPr lang="en-US" sz="1200" dirty="0">
                <a:solidFill>
                  <a:srgbClr val="707070"/>
                </a:solidFill>
                <a:latin typeface="LM Sans 10" panose="00000500000000000000" pitchFamily="50" charset="0"/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2556746" y="2801342"/>
            <a:ext cx="3281372" cy="0"/>
          </a:xfrm>
          <a:prstGeom prst="straightConnector1">
            <a:avLst/>
          </a:prstGeom>
          <a:ln w="12700">
            <a:solidFill>
              <a:srgbClr val="70707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H="1" flipV="1">
            <a:off x="2639809" y="918933"/>
            <a:ext cx="0" cy="1963553"/>
          </a:xfrm>
          <a:prstGeom prst="straightConnector1">
            <a:avLst/>
          </a:prstGeom>
          <a:ln w="12700">
            <a:solidFill>
              <a:srgbClr val="70707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04536" y="2971304"/>
            <a:ext cx="181200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ctr"/>
            <a:r>
              <a:rPr lang="en-US" sz="1050" dirty="0"/>
              <a:t>Low-Power Wireless</a:t>
            </a:r>
            <a:br>
              <a:rPr lang="en-US" sz="1050" dirty="0"/>
            </a:br>
            <a:r>
              <a:rPr lang="en-US" sz="1050" dirty="0"/>
              <a:t>Networking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1266" y="2971304"/>
            <a:ext cx="82363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ctr"/>
            <a:r>
              <a:rPr lang="en-US" sz="1050" dirty="0"/>
              <a:t>Networking</a:t>
            </a:r>
            <a:br>
              <a:rPr lang="en-US" sz="1050" dirty="0"/>
            </a:br>
            <a:r>
              <a:rPr lang="en-US" sz="1050" dirty="0"/>
              <a:t>in General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18837" y="2145577"/>
            <a:ext cx="556243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r"/>
            <a:r>
              <a:rPr lang="en-US" sz="1050" dirty="0"/>
              <a:t>Tools and</a:t>
            </a:r>
            <a:br>
              <a:rPr lang="en-US" sz="1050" dirty="0"/>
            </a:br>
            <a:r>
              <a:rPr lang="en-US" sz="1050" dirty="0"/>
              <a:t>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7081" y="1321938"/>
            <a:ext cx="876842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r"/>
            <a:r>
              <a:rPr lang="en-US" sz="1050" dirty="0" smtClean="0"/>
              <a:t>Real-time</a:t>
            </a:r>
          </a:p>
          <a:p>
            <a:pPr algn="r"/>
            <a:r>
              <a:rPr lang="en-US" sz="1050" dirty="0" smtClean="0"/>
              <a:t>System Designs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542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75"/>
          <p:cNvCxnSpPr>
            <a:stCxn id="11" idx="0"/>
            <a:endCxn id="26" idx="3"/>
          </p:cNvCxnSpPr>
          <p:nvPr/>
        </p:nvCxnSpPr>
        <p:spPr>
          <a:xfrm rot="16200000" flipV="1">
            <a:off x="2466097" y="4616523"/>
            <a:ext cx="181630" cy="106387"/>
          </a:xfrm>
          <a:prstGeom prst="bentConnector2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482329" y="5196124"/>
            <a:ext cx="111057" cy="1943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69140" y="5200530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140" y="5200530"/>
                <a:ext cx="136257" cy="184665"/>
              </a:xfrm>
              <a:prstGeom prst="rect">
                <a:avLst/>
              </a:prstGeom>
              <a:blipFill>
                <a:blip r:embed="rId2"/>
                <a:stretch>
                  <a:fillRect l="-22727" r="-2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H="1" flipV="1">
            <a:off x="4347615" y="4816059"/>
            <a:ext cx="0" cy="277644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367135" y="4620453"/>
            <a:ext cx="0" cy="49975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554330" y="4760530"/>
            <a:ext cx="111057" cy="194350"/>
          </a:xfrm>
          <a:prstGeom prst="rect">
            <a:avLst/>
          </a:prstGeom>
          <a:solidFill>
            <a:srgbClr val="FFE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66931" y="4760530"/>
            <a:ext cx="111057" cy="194350"/>
          </a:xfrm>
          <a:prstGeom prst="rect">
            <a:avLst/>
          </a:prstGeom>
          <a:solidFill>
            <a:srgbClr val="FFE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4575" y="4760530"/>
            <a:ext cx="111057" cy="1943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94618" y="4760530"/>
            <a:ext cx="111057" cy="1943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3918869" y="4620453"/>
            <a:ext cx="0" cy="49975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614" y="4760530"/>
            <a:ext cx="111057" cy="194350"/>
          </a:xfrm>
          <a:prstGeom prst="rect">
            <a:avLst/>
          </a:prstGeom>
          <a:pattFill prst="wdUpDiag">
            <a:fgClr>
              <a:srgbClr val="FF993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09692" y="4760530"/>
            <a:ext cx="111057" cy="194350"/>
          </a:xfrm>
          <a:prstGeom prst="rect">
            <a:avLst/>
          </a:prstGeom>
          <a:pattFill prst="wdUpDiag">
            <a:fgClr>
              <a:srgbClr val="FF993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23242" y="4760530"/>
            <a:ext cx="111057" cy="194350"/>
          </a:xfrm>
          <a:prstGeom prst="rect">
            <a:avLst/>
          </a:prstGeom>
          <a:pattFill prst="wdUpDiag">
            <a:fgClr>
              <a:srgbClr val="FF993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06309" y="4760530"/>
            <a:ext cx="111057" cy="194350"/>
          </a:xfrm>
          <a:prstGeom prst="rect">
            <a:avLst/>
          </a:prstGeom>
          <a:solidFill>
            <a:srgbClr val="FFE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474530" y="4620453"/>
            <a:ext cx="0" cy="49975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61970" y="4760530"/>
            <a:ext cx="111057" cy="194350"/>
          </a:xfrm>
          <a:prstGeom prst="rect">
            <a:avLst/>
          </a:prstGeom>
          <a:pattFill prst="wdUpDiag">
            <a:fgClr>
              <a:srgbClr val="FF9933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360323" y="4998289"/>
                <a:ext cx="388499" cy="161582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sz="105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23" y="4998289"/>
                <a:ext cx="388499" cy="161582"/>
              </a:xfrm>
              <a:prstGeom prst="rect">
                <a:avLst/>
              </a:prstGeom>
              <a:blipFill>
                <a:blip r:embed="rId3"/>
                <a:stretch>
                  <a:fillRect l="-156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15983" y="4998287"/>
                <a:ext cx="388499" cy="161582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sz="105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983" y="4998287"/>
                <a:ext cx="388499" cy="161582"/>
              </a:xfrm>
              <a:prstGeom prst="rect">
                <a:avLst/>
              </a:prstGeom>
              <a:blipFill>
                <a:blip r:embed="rId3"/>
                <a:stretch>
                  <a:fillRect r="-1563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44729" y="5408313"/>
                <a:ext cx="388499" cy="161582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sz="105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729" y="5408313"/>
                <a:ext cx="388499" cy="161582"/>
              </a:xfrm>
              <a:prstGeom prst="rect">
                <a:avLst/>
              </a:prstGeom>
              <a:blipFill>
                <a:blip r:embed="rId3"/>
                <a:stretch>
                  <a:fillRect l="-1587" r="-1587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>
            <a:off x="2363209" y="5390474"/>
            <a:ext cx="3609365" cy="0"/>
          </a:xfrm>
          <a:prstGeom prst="straightConnector1">
            <a:avLst/>
          </a:prstGeom>
          <a:ln w="6350" cap="rnd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637145" y="5265053"/>
                <a:ext cx="615682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r"/>
                <a:r>
                  <a:rPr lang="en-US" sz="1200" dirty="0" smtClean="0">
                    <a:latin typeface="LM Sans 10" panose="00000500000000000000" pitchFamily="50" charset="0"/>
                  </a:rPr>
                  <a:t>Mode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145" y="5265053"/>
                <a:ext cx="615682" cy="184665"/>
              </a:xfrm>
              <a:prstGeom prst="rect">
                <a:avLst/>
              </a:prstGeom>
              <a:blipFill>
                <a:blip r:embed="rId4"/>
                <a:stretch>
                  <a:fillRect l="-14851" t="-26667" r="-495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67717" y="4995372"/>
                <a:ext cx="388499" cy="161582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CH" sz="105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17" y="4995372"/>
                <a:ext cx="388499" cy="161582"/>
              </a:xfrm>
              <a:prstGeom prst="rect">
                <a:avLst/>
              </a:prstGeom>
              <a:blipFill>
                <a:blip r:embed="rId3"/>
                <a:stretch>
                  <a:fillRect l="-1563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995501" y="4450216"/>
                <a:ext cx="508216" cy="2573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36000" rIns="0" bIns="36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{1,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,0}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501" y="4450216"/>
                <a:ext cx="508216" cy="257369"/>
              </a:xfrm>
              <a:prstGeom prst="rect">
                <a:avLst/>
              </a:prstGeom>
              <a:blipFill>
                <a:blip r:embed="rId5"/>
                <a:stretch>
                  <a:fillRect l="-13095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86618" y="4507508"/>
                <a:ext cx="581052" cy="184665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{3,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,0}</m:t>
                    </m:r>
                  </m:oMath>
                </a14:m>
                <a:r>
                  <a:rPr lang="de-CH" sz="1200" dirty="0" smtClean="0">
                    <a:latin typeface="LM Sans 10" panose="00000500000000000000" pitchFamily="50" charset="0"/>
                  </a:rPr>
                  <a:t> </a:t>
                </a:r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618" y="4507508"/>
                <a:ext cx="581052" cy="184665"/>
              </a:xfrm>
              <a:prstGeom prst="rect">
                <a:avLst/>
              </a:prstGeom>
              <a:blipFill>
                <a:blip r:embed="rId6"/>
                <a:stretch>
                  <a:fillRect l="-6316" r="-5263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009624" y="4507508"/>
                <a:ext cx="581052" cy="184665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{2,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,1}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624" y="4507508"/>
                <a:ext cx="581052" cy="184665"/>
              </a:xfrm>
              <a:prstGeom prst="rect">
                <a:avLst/>
              </a:prstGeom>
              <a:blipFill>
                <a:blip r:embed="rId7"/>
                <a:stretch>
                  <a:fillRect l="-6316" r="-4211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659040" y="5013396"/>
                <a:ext cx="581052" cy="184665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{6,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,0}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040" y="5013396"/>
                <a:ext cx="581052" cy="184665"/>
              </a:xfrm>
              <a:prstGeom prst="rect">
                <a:avLst/>
              </a:prstGeom>
              <a:blipFill>
                <a:blip r:embed="rId8"/>
                <a:stretch>
                  <a:fillRect l="-5208" r="-4167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H="1" flipV="1">
            <a:off x="4347615" y="5034281"/>
            <a:ext cx="0" cy="499758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79"/>
          <p:cNvCxnSpPr>
            <a:stCxn id="36" idx="0"/>
            <a:endCxn id="27" idx="2"/>
          </p:cNvCxnSpPr>
          <p:nvPr/>
        </p:nvCxnSpPr>
        <p:spPr>
          <a:xfrm flipH="1" flipV="1">
            <a:off x="3077145" y="4692173"/>
            <a:ext cx="2" cy="68357"/>
          </a:xfrm>
          <a:prstGeom prst="straightConnector1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82"/>
          <p:cNvCxnSpPr>
            <a:stCxn id="43" idx="0"/>
            <a:endCxn id="28" idx="2"/>
          </p:cNvCxnSpPr>
          <p:nvPr/>
        </p:nvCxnSpPr>
        <p:spPr>
          <a:xfrm flipV="1">
            <a:off x="4300146" y="4692173"/>
            <a:ext cx="5" cy="68357"/>
          </a:xfrm>
          <a:prstGeom prst="straightConnector1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85"/>
          <p:cNvCxnSpPr>
            <a:stCxn id="29" idx="1"/>
            <a:endCxn id="5" idx="0"/>
          </p:cNvCxnSpPr>
          <p:nvPr/>
        </p:nvCxnSpPr>
        <p:spPr>
          <a:xfrm rot="10800000" flipV="1">
            <a:off x="4537858" y="5105727"/>
            <a:ext cx="121182" cy="90395"/>
          </a:xfrm>
          <a:prstGeom prst="bentConnector2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679153" y="4753824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53" y="4753824"/>
                <a:ext cx="136257" cy="184665"/>
              </a:xfrm>
              <a:prstGeom prst="rect">
                <a:avLst/>
              </a:prstGeom>
              <a:blipFill>
                <a:blip r:embed="rId9"/>
                <a:stretch>
                  <a:fillRect l="-21739" r="-1739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542665" y="4753824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665" y="4753824"/>
                <a:ext cx="136257" cy="184665"/>
              </a:xfrm>
              <a:prstGeom prst="rect">
                <a:avLst/>
              </a:prstGeom>
              <a:blipFill>
                <a:blip r:embed="rId10"/>
                <a:stretch>
                  <a:fillRect l="-22727" r="-2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3021617" y="4760530"/>
            <a:ext cx="111057" cy="194350"/>
          </a:xfrm>
          <a:prstGeom prst="rect">
            <a:avLst/>
          </a:prstGeom>
          <a:solidFill>
            <a:srgbClr val="FFEB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004334" y="4753824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334" y="4753824"/>
                <a:ext cx="136257" cy="184665"/>
              </a:xfrm>
              <a:prstGeom prst="rect">
                <a:avLst/>
              </a:prstGeom>
              <a:blipFill>
                <a:blip r:embed="rId11"/>
                <a:stretch>
                  <a:fillRect l="-22727" r="-2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543507" y="4753824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507" y="4753824"/>
                <a:ext cx="136257" cy="184665"/>
              </a:xfrm>
              <a:prstGeom prst="rect">
                <a:avLst/>
              </a:prstGeom>
              <a:blipFill>
                <a:blip r:embed="rId12"/>
                <a:stretch>
                  <a:fillRect l="-21739" r="-1739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757056" y="4753824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056" y="4753824"/>
                <a:ext cx="136257" cy="184665"/>
              </a:xfrm>
              <a:prstGeom prst="rect">
                <a:avLst/>
              </a:prstGeom>
              <a:blipFill>
                <a:blip r:embed="rId13"/>
                <a:stretch>
                  <a:fillRect l="-21739" r="-2173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5646157" y="5196124"/>
            <a:ext cx="111057" cy="1943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634564" y="5200530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564" y="5200530"/>
                <a:ext cx="136257" cy="184665"/>
              </a:xfrm>
              <a:prstGeom prst="rect">
                <a:avLst/>
              </a:prstGeom>
              <a:blipFill>
                <a:blip r:embed="rId14"/>
                <a:stretch>
                  <a:fillRect l="-21739" r="-1739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093631" y="4753824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631" y="4753824"/>
                <a:ext cx="136257" cy="184665"/>
              </a:xfrm>
              <a:prstGeom prst="rect">
                <a:avLst/>
              </a:prstGeom>
              <a:blipFill>
                <a:blip r:embed="rId10"/>
                <a:stretch>
                  <a:fillRect l="-22727" r="-2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4244617" y="4760530"/>
            <a:ext cx="111057" cy="194350"/>
          </a:xfrm>
          <a:prstGeom prst="rect">
            <a:avLst/>
          </a:prstGeom>
          <a:solidFill>
            <a:srgbClr val="FF993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 </a:t>
            </a:r>
            <a:endParaRPr lang="en-US" sz="20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230914" y="4753824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14" y="4753824"/>
                <a:ext cx="136257" cy="184665"/>
              </a:xfrm>
              <a:prstGeom prst="rect">
                <a:avLst/>
              </a:prstGeom>
              <a:blipFill>
                <a:blip r:embed="rId15"/>
                <a:stretch>
                  <a:fillRect l="-22727" r="-2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2367135" y="4954881"/>
            <a:ext cx="3609365" cy="0"/>
          </a:xfrm>
          <a:prstGeom prst="straightConnector1">
            <a:avLst/>
          </a:prstGeom>
          <a:ln w="6350" cap="rnd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719740" y="4381499"/>
            <a:ext cx="655950" cy="15388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r>
              <a:rPr lang="en-US" sz="1000" dirty="0" smtClean="0">
                <a:latin typeface="LM Sans 10" panose="00000500000000000000" pitchFamily="50" charset="0"/>
              </a:rPr>
              <a:t>1</a:t>
            </a:r>
            <a:r>
              <a:rPr lang="en-US" sz="1000" baseline="30000" dirty="0" smtClean="0">
                <a:latin typeface="LM Sans 10" panose="00000500000000000000" pitchFamily="50" charset="0"/>
              </a:rPr>
              <a:t>st</a:t>
            </a:r>
            <a:r>
              <a:rPr lang="en-US" sz="1000" dirty="0" smtClean="0">
                <a:latin typeface="LM Sans 10" panose="00000500000000000000" pitchFamily="50" charset="0"/>
              </a:rPr>
              <a:t> signal</a:t>
            </a:r>
            <a:endParaRPr lang="de-CH" sz="1000" dirty="0">
              <a:latin typeface="LM Sans 10" panose="00000500000000000000" pitchFamily="50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22095" y="4386742"/>
            <a:ext cx="683200" cy="15388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r>
              <a:rPr lang="en-US" sz="1000" dirty="0" smtClean="0">
                <a:latin typeface="LM Sans 10" panose="00000500000000000000" pitchFamily="50" charset="0"/>
              </a:rPr>
              <a:t>2</a:t>
            </a:r>
            <a:r>
              <a:rPr lang="en-US" sz="1000" baseline="30000" dirty="0" smtClean="0">
                <a:latin typeface="LM Sans 10" panose="00000500000000000000" pitchFamily="50" charset="0"/>
              </a:rPr>
              <a:t>nd</a:t>
            </a:r>
            <a:r>
              <a:rPr lang="en-US" sz="1000" dirty="0" smtClean="0">
                <a:latin typeface="LM Sans 10" panose="00000500000000000000" pitchFamily="50" charset="0"/>
              </a:rPr>
              <a:t> signal</a:t>
            </a:r>
            <a:endParaRPr lang="de-CH" sz="1000" dirty="0"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681452" y="4830288"/>
                <a:ext cx="571375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spAutoFit/>
              </a:bodyPr>
              <a:lstStyle/>
              <a:p>
                <a:pPr algn="r"/>
                <a:r>
                  <a:rPr lang="en-US" sz="1200" dirty="0" smtClean="0">
                    <a:latin typeface="LM Sans 10" panose="00000500000000000000" pitchFamily="50" charset="0"/>
                  </a:rPr>
                  <a:t>Mode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452" y="4830288"/>
                <a:ext cx="571375" cy="184665"/>
              </a:xfrm>
              <a:prstGeom prst="rect">
                <a:avLst/>
              </a:prstGeom>
              <a:blipFill>
                <a:blip r:embed="rId16"/>
                <a:stretch>
                  <a:fillRect l="-18085" t="-22581" r="-4255" b="-4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556816" y="4753824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816" y="4753824"/>
                <a:ext cx="136257" cy="184665"/>
              </a:xfrm>
              <a:prstGeom prst="rect">
                <a:avLst/>
              </a:prstGeom>
              <a:blipFill>
                <a:blip r:embed="rId11"/>
                <a:stretch>
                  <a:fillRect l="-22727" r="-2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095989" y="4753824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989" y="4753824"/>
                <a:ext cx="136257" cy="184665"/>
              </a:xfrm>
              <a:prstGeom prst="rect">
                <a:avLst/>
              </a:prstGeom>
              <a:blipFill>
                <a:blip r:embed="rId12"/>
                <a:stretch>
                  <a:fillRect l="-22727" r="-2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309539" y="4753824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539" y="4753824"/>
                <a:ext cx="136257" cy="184665"/>
              </a:xfrm>
              <a:prstGeom prst="rect">
                <a:avLst/>
              </a:prstGeom>
              <a:blipFill>
                <a:blip r:embed="rId17"/>
                <a:stretch>
                  <a:fillRect l="-27273" r="-2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642217" y="4753824"/>
                <a:ext cx="136257" cy="184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CH" sz="1200" dirty="0"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217" y="4753824"/>
                <a:ext cx="136257" cy="184665"/>
              </a:xfrm>
              <a:prstGeom prst="rect">
                <a:avLst/>
              </a:prstGeom>
              <a:blipFill>
                <a:blip r:embed="rId10"/>
                <a:stretch>
                  <a:fillRect l="-22727" r="-2272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12"/>
          <p:cNvCxnSpPr>
            <a:stCxn id="53" idx="5"/>
            <a:endCxn id="56" idx="4"/>
          </p:cNvCxnSpPr>
          <p:nvPr/>
        </p:nvCxnSpPr>
        <p:spPr>
          <a:xfrm rot="16200000" flipH="1">
            <a:off x="5565083" y="-51454"/>
            <a:ext cx="52486" cy="3042895"/>
          </a:xfrm>
          <a:prstGeom prst="curvedConnector3">
            <a:avLst>
              <a:gd name="adj1" fmla="val 535545"/>
            </a:avLst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3"/>
          <p:cNvCxnSpPr>
            <a:stCxn id="52" idx="1"/>
            <a:endCxn id="53" idx="7"/>
          </p:cNvCxnSpPr>
          <p:nvPr/>
        </p:nvCxnSpPr>
        <p:spPr>
          <a:xfrm rot="16200000" flipV="1">
            <a:off x="4735569" y="524637"/>
            <a:ext cx="12700" cy="1331379"/>
          </a:xfrm>
          <a:prstGeom prst="curvedConnector3">
            <a:avLst>
              <a:gd name="adj1" fmla="val 2213276"/>
            </a:avLst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52" idx="6"/>
            <a:endCxn id="51" idx="2"/>
          </p:cNvCxnSpPr>
          <p:nvPr/>
        </p:nvCxnSpPr>
        <p:spPr>
          <a:xfrm>
            <a:off x="5707167" y="1317039"/>
            <a:ext cx="434007" cy="0"/>
          </a:xfrm>
          <a:prstGeom prst="line">
            <a:avLst/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141174" y="1137841"/>
            <a:ext cx="358395" cy="358396"/>
          </a:xfrm>
          <a:prstGeom prst="ellipse">
            <a:avLst/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LM Sans 10" panose="00000500000000000000" pitchFamily="2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5348772" y="1137841"/>
            <a:ext cx="358395" cy="358396"/>
          </a:xfrm>
          <a:prstGeom prst="ellipse">
            <a:avLst/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LM Sans 10" panose="00000500000000000000" pitchFamily="2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3763970" y="1137841"/>
            <a:ext cx="358395" cy="358396"/>
          </a:xfrm>
          <a:prstGeom prst="ellipse">
            <a:avLst/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LM Sans 10" panose="00000500000000000000" pitchFamily="2" charset="0"/>
            </a:endParaRPr>
          </a:p>
        </p:txBody>
      </p:sp>
      <p:cxnSp>
        <p:nvCxnSpPr>
          <p:cNvPr id="54" name="Straight Connector 53"/>
          <p:cNvCxnSpPr>
            <a:stCxn id="52" idx="2"/>
            <a:endCxn id="55" idx="6"/>
          </p:cNvCxnSpPr>
          <p:nvPr/>
        </p:nvCxnSpPr>
        <p:spPr>
          <a:xfrm flipH="1">
            <a:off x="4914766" y="1317039"/>
            <a:ext cx="434007" cy="0"/>
          </a:xfrm>
          <a:prstGeom prst="line">
            <a:avLst/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556370" y="1137841"/>
            <a:ext cx="358395" cy="358396"/>
          </a:xfrm>
          <a:prstGeom prst="ellipse">
            <a:avLst/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LM Sans 10" panose="00000500000000000000" pitchFamily="2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933576" y="1137841"/>
            <a:ext cx="358395" cy="358396"/>
          </a:xfrm>
          <a:prstGeom prst="ellipse">
            <a:avLst/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LM Sans 10" panose="00000500000000000000" pitchFamily="2" charset="0"/>
            </a:endParaRPr>
          </a:p>
        </p:txBody>
      </p:sp>
      <p:cxnSp>
        <p:nvCxnSpPr>
          <p:cNvPr id="62" name="Straight Connector 13"/>
          <p:cNvCxnSpPr>
            <a:stCxn id="56" idx="1"/>
            <a:endCxn id="52" idx="7"/>
          </p:cNvCxnSpPr>
          <p:nvPr/>
        </p:nvCxnSpPr>
        <p:spPr>
          <a:xfrm rot="16200000" flipV="1">
            <a:off x="6320372" y="524636"/>
            <a:ext cx="12700" cy="1331381"/>
          </a:xfrm>
          <a:prstGeom prst="curvedConnector3">
            <a:avLst>
              <a:gd name="adj1" fmla="val 2213276"/>
            </a:avLst>
          </a:prstGeom>
          <a:solidFill>
            <a:srgbClr val="FFEBD6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42176" y="1170364"/>
            <a:ext cx="3593862" cy="276999"/>
            <a:chOff x="2584825" y="2088672"/>
            <a:chExt cx="3593862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4955784" y="2088672"/>
                  <a:ext cx="4305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latin typeface="LM Sans 10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5784" y="2088672"/>
                  <a:ext cx="430502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4169701" y="2088672"/>
                  <a:ext cx="4305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latin typeface="LM Sans 10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701" y="2088672"/>
                  <a:ext cx="430502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2584825" y="2088672"/>
                  <a:ext cx="4269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latin typeface="LM Sans 10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825" y="2088672"/>
                  <a:ext cx="42691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3375468" y="2088672"/>
                  <a:ext cx="4305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latin typeface="LM Sans 10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5468" y="2088672"/>
                  <a:ext cx="430502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5748185" y="2088672"/>
                  <a:ext cx="4305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200" dirty="0" smtClean="0">
                    <a:latin typeface="LM Sans 10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8185" y="2088672"/>
                  <a:ext cx="430502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63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stCxn id="28" idx="3"/>
            <a:endCxn id="32" idx="1"/>
          </p:cNvCxnSpPr>
          <p:nvPr/>
        </p:nvCxnSpPr>
        <p:spPr>
          <a:xfrm>
            <a:off x="3367574" y="2285713"/>
            <a:ext cx="1227127" cy="197957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946701" y="2178887"/>
            <a:ext cx="64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LM Sans 10" panose="00000500000000000000" pitchFamily="50" charset="0"/>
              </a:rPr>
              <a:t>proc.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2044" y="2178887"/>
            <a:ext cx="648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LM Sans 10" panose="00000500000000000000" pitchFamily="50" charset="0"/>
              </a:rPr>
              <a:t>wake-up</a:t>
            </a:r>
          </a:p>
        </p:txBody>
      </p:sp>
      <p:sp>
        <p:nvSpPr>
          <p:cNvPr id="7" name="Rectangle 6"/>
          <p:cNvSpPr/>
          <p:nvPr/>
        </p:nvSpPr>
        <p:spPr>
          <a:xfrm flipH="1">
            <a:off x="3154701" y="2178887"/>
            <a:ext cx="108000" cy="108000"/>
          </a:xfrm>
          <a:prstGeom prst="rect">
            <a:avLst/>
          </a:prstGeom>
          <a:solidFill>
            <a:srgbClr val="FF993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LM Sans 10" panose="00000500000000000000" pitchFamily="50" charset="0"/>
              </a:rPr>
              <a:t>R</a:t>
            </a:r>
          </a:p>
        </p:txBody>
      </p:sp>
      <p:sp>
        <p:nvSpPr>
          <p:cNvPr id="8" name="Rectangle 7"/>
          <p:cNvSpPr/>
          <p:nvPr/>
        </p:nvSpPr>
        <p:spPr>
          <a:xfrm>
            <a:off x="3262577" y="2178887"/>
            <a:ext cx="108000" cy="108000"/>
          </a:xfrm>
          <a:prstGeom prst="rect">
            <a:avLst/>
          </a:prstGeom>
          <a:solidFill>
            <a:srgbClr val="FF993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LM Sans 10" panose="00000500000000000000" pitchFamily="50" charset="0"/>
              </a:rPr>
              <a:t>T</a:t>
            </a:r>
          </a:p>
        </p:txBody>
      </p:sp>
      <p:sp>
        <p:nvSpPr>
          <p:cNvPr id="9" name="Rectangle 8"/>
          <p:cNvSpPr/>
          <p:nvPr/>
        </p:nvSpPr>
        <p:spPr>
          <a:xfrm>
            <a:off x="3370747" y="2178887"/>
            <a:ext cx="108000" cy="108000"/>
          </a:xfrm>
          <a:prstGeom prst="rect">
            <a:avLst/>
          </a:prstGeom>
          <a:solidFill>
            <a:srgbClr val="FF993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LM Sans 10" panose="00000500000000000000" pitchFamily="50" charset="0"/>
              </a:rPr>
              <a:t>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78119" y="2178887"/>
            <a:ext cx="108000" cy="108000"/>
          </a:xfrm>
          <a:prstGeom prst="rect">
            <a:avLst/>
          </a:prstGeom>
          <a:solidFill>
            <a:srgbClr val="FF993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LM Sans 10" panose="00000500000000000000" pitchFamily="50" charset="0"/>
              </a:rPr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946701" y="1901670"/>
                <a:ext cx="648000" cy="3972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𝑔𝑎𝑝</m:t>
                        </m:r>
                      </m:sub>
                    </m:sSub>
                  </m:oMath>
                </a14:m>
                <a:r>
                  <a:rPr lang="de-CH" sz="9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de-CH" sz="9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01" y="1901670"/>
                <a:ext cx="648000" cy="3972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11" idx="3"/>
            <a:endCxn id="11" idx="1"/>
          </p:cNvCxnSpPr>
          <p:nvPr/>
        </p:nvCxnSpPr>
        <p:spPr>
          <a:xfrm flipH="1">
            <a:off x="3946701" y="2100317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37706" y="1901670"/>
                <a:ext cx="360000" cy="3972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de-CH" sz="9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706" y="1901670"/>
                <a:ext cx="360000" cy="397294"/>
              </a:xfrm>
              <a:prstGeom prst="rect">
                <a:avLst/>
              </a:prstGeom>
              <a:blipFill>
                <a:blip r:embed="rId3"/>
                <a:stretch>
                  <a:fillRect l="-5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3" idx="1"/>
            <a:endCxn id="13" idx="3"/>
          </p:cNvCxnSpPr>
          <p:nvPr/>
        </p:nvCxnSpPr>
        <p:spPr>
          <a:xfrm>
            <a:off x="2437706" y="2100317"/>
            <a:ext cx="360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97704" y="2178887"/>
            <a:ext cx="360000" cy="108000"/>
          </a:xfrm>
          <a:prstGeom prst="rect">
            <a:avLst/>
          </a:prstGeom>
          <a:solidFill>
            <a:srgbClr val="FF993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LM Sans 10" panose="00000500000000000000" pitchFamily="50" charset="0"/>
              </a:rPr>
              <a:t>listen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797704" y="1901670"/>
                <a:ext cx="1148996" cy="3972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𝑓𝑙𝑜𝑜𝑑</m:t>
                          </m:r>
                        </m:sub>
                      </m:sSub>
                    </m:oMath>
                  </m:oMathPara>
                </a14:m>
                <a:endParaRPr lang="de-CH" sz="9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704" y="1901670"/>
                <a:ext cx="1148996" cy="397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16" idx="1"/>
            <a:endCxn id="16" idx="3"/>
          </p:cNvCxnSpPr>
          <p:nvPr/>
        </p:nvCxnSpPr>
        <p:spPr>
          <a:xfrm>
            <a:off x="2797704" y="2100317"/>
            <a:ext cx="1148996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437706" y="2178887"/>
            <a:ext cx="360000" cy="108000"/>
          </a:xfrm>
          <a:prstGeom prst="rect">
            <a:avLst/>
          </a:prstGeom>
          <a:solidFill>
            <a:srgbClr val="FF9933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LM Sans 10" panose="00000500000000000000" pitchFamily="50" charset="0"/>
              </a:rPr>
              <a:t>start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86701" y="2178887"/>
            <a:ext cx="360000" cy="108000"/>
          </a:xfrm>
          <a:prstGeom prst="rect">
            <a:avLst/>
          </a:prstGeom>
          <a:solidFill>
            <a:srgbClr val="FFEBD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LM Sans 10" panose="00000500000000000000" pitchFamily="50" charset="0"/>
              </a:rPr>
              <a:t>idle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792044" y="1901670"/>
                <a:ext cx="648000" cy="3972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𝑤𝑎𝑘𝑒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𝑢𝑝</m:t>
                          </m:r>
                        </m:sub>
                      </m:sSub>
                    </m:oMath>
                  </m:oMathPara>
                </a14:m>
                <a:endParaRPr lang="de-CH" sz="9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044" y="1901670"/>
                <a:ext cx="648000" cy="3972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20" idx="1"/>
            <a:endCxn id="20" idx="3"/>
          </p:cNvCxnSpPr>
          <p:nvPr/>
        </p:nvCxnSpPr>
        <p:spPr>
          <a:xfrm>
            <a:off x="1792044" y="2100317"/>
            <a:ext cx="648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2" idx="1"/>
            <a:endCxn id="6" idx="1"/>
          </p:cNvCxnSpPr>
          <p:nvPr/>
        </p:nvCxnSpPr>
        <p:spPr>
          <a:xfrm>
            <a:off x="1792044" y="1891819"/>
            <a:ext cx="0" cy="341068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8" idx="1"/>
            <a:endCxn id="13" idx="1"/>
          </p:cNvCxnSpPr>
          <p:nvPr/>
        </p:nvCxnSpPr>
        <p:spPr>
          <a:xfrm flipV="1">
            <a:off x="2437706" y="2100317"/>
            <a:ext cx="0" cy="132570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  <a:endCxn id="13" idx="3"/>
          </p:cNvCxnSpPr>
          <p:nvPr/>
        </p:nvCxnSpPr>
        <p:spPr>
          <a:xfrm flipV="1">
            <a:off x="2797706" y="2100317"/>
            <a:ext cx="0" cy="132570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3"/>
            <a:endCxn id="11" idx="1"/>
          </p:cNvCxnSpPr>
          <p:nvPr/>
        </p:nvCxnSpPr>
        <p:spPr>
          <a:xfrm flipV="1">
            <a:off x="3946701" y="2100317"/>
            <a:ext cx="0" cy="132570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2" idx="3"/>
            <a:endCxn id="5" idx="3"/>
          </p:cNvCxnSpPr>
          <p:nvPr/>
        </p:nvCxnSpPr>
        <p:spPr>
          <a:xfrm>
            <a:off x="4594701" y="1891819"/>
            <a:ext cx="0" cy="341068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8" idx="1"/>
            <a:endCxn id="45" idx="0"/>
          </p:cNvCxnSpPr>
          <p:nvPr/>
        </p:nvCxnSpPr>
        <p:spPr>
          <a:xfrm flipH="1">
            <a:off x="2470640" y="2285713"/>
            <a:ext cx="791355" cy="143811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261995" y="2229387"/>
            <a:ext cx="105579" cy="112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LM Sans 10" panose="00000500000000000000" pitchFamily="50" charset="0"/>
            </a:endParaRPr>
          </a:p>
        </p:txBody>
      </p:sp>
      <p:cxnSp>
        <p:nvCxnSpPr>
          <p:cNvPr id="29" name="Straight Connector 28"/>
          <p:cNvCxnSpPr>
            <a:stCxn id="45" idx="1"/>
            <a:endCxn id="57" idx="1"/>
          </p:cNvCxnSpPr>
          <p:nvPr/>
        </p:nvCxnSpPr>
        <p:spPr>
          <a:xfrm flipH="1">
            <a:off x="2291284" y="2483524"/>
            <a:ext cx="1" cy="328126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2" idx="1"/>
            <a:endCxn id="57" idx="3"/>
          </p:cNvCxnSpPr>
          <p:nvPr/>
        </p:nvCxnSpPr>
        <p:spPr>
          <a:xfrm>
            <a:off x="4594701" y="2483670"/>
            <a:ext cx="0" cy="327980"/>
          </a:xfrm>
          <a:prstGeom prst="lin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 flipH="1">
            <a:off x="3514701" y="2429670"/>
            <a:ext cx="1080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payload</a:t>
            </a:r>
            <a:endParaRPr lang="en-US" sz="9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514701" y="2438866"/>
                <a:ext cx="1080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𝑝𝑎𝑦𝑙𝑜𝑎𝑑</m:t>
                        </m:r>
                      </m:sub>
                    </m:sSub>
                  </m:oMath>
                </a14:m>
                <a:r>
                  <a:rPr lang="de-CH" sz="9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de-CH" sz="9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01" y="2438866"/>
                <a:ext cx="1080000" cy="36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>
            <a:stCxn id="33" idx="3"/>
            <a:endCxn id="33" idx="1"/>
          </p:cNvCxnSpPr>
          <p:nvPr/>
        </p:nvCxnSpPr>
        <p:spPr>
          <a:xfrm flipH="1">
            <a:off x="3514701" y="2618866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650640" y="2438866"/>
                <a:ext cx="432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𝑐𝑎𝑙</m:t>
                          </m:r>
                        </m:sub>
                      </m:sSub>
                    </m:oMath>
                  </m:oMathPara>
                </a14:m>
                <a:endParaRPr lang="de-CH" sz="9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40" y="2438866"/>
                <a:ext cx="432000" cy="360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35" idx="1"/>
            <a:endCxn id="35" idx="3"/>
          </p:cNvCxnSpPr>
          <p:nvPr/>
        </p:nvCxnSpPr>
        <p:spPr>
          <a:xfrm>
            <a:off x="2650640" y="2618866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082688" y="2429670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header</a:t>
            </a:r>
            <a:endParaRPr lang="en-US" sz="9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082688" y="2438866"/>
                <a:ext cx="432000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h𝑒𝑎𝑑𝑒𝑟</m:t>
                          </m:r>
                        </m:sub>
                      </m:sSub>
                    </m:oMath>
                  </m:oMathPara>
                </a14:m>
                <a:endParaRPr lang="de-CH" sz="9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88" y="2438866"/>
                <a:ext cx="432000" cy="360000"/>
              </a:xfrm>
              <a:prstGeom prst="rect">
                <a:avLst/>
              </a:prstGeom>
              <a:blipFill>
                <a:blip r:embed="rId8"/>
                <a:stretch>
                  <a:fillRect l="-56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>
            <a:stCxn id="38" idx="1"/>
            <a:endCxn id="38" idx="3"/>
          </p:cNvCxnSpPr>
          <p:nvPr/>
        </p:nvCxnSpPr>
        <p:spPr>
          <a:xfrm>
            <a:off x="3082688" y="2618866"/>
            <a:ext cx="432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4" idx="1"/>
            <a:endCxn id="35" idx="1"/>
          </p:cNvCxnSpPr>
          <p:nvPr/>
        </p:nvCxnSpPr>
        <p:spPr>
          <a:xfrm>
            <a:off x="2650640" y="2483670"/>
            <a:ext cx="0" cy="135196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4" idx="3"/>
            <a:endCxn id="35" idx="3"/>
          </p:cNvCxnSpPr>
          <p:nvPr/>
        </p:nvCxnSpPr>
        <p:spPr>
          <a:xfrm>
            <a:off x="3082640" y="2483670"/>
            <a:ext cx="0" cy="135196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2" idx="3"/>
            <a:endCxn id="33" idx="1"/>
          </p:cNvCxnSpPr>
          <p:nvPr/>
        </p:nvCxnSpPr>
        <p:spPr>
          <a:xfrm>
            <a:off x="3514701" y="2483670"/>
            <a:ext cx="0" cy="135196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2" idx="1"/>
            <a:endCxn id="33" idx="3"/>
          </p:cNvCxnSpPr>
          <p:nvPr/>
        </p:nvCxnSpPr>
        <p:spPr>
          <a:xfrm>
            <a:off x="4594701" y="2483670"/>
            <a:ext cx="0" cy="135196"/>
          </a:xfrm>
          <a:prstGeom prst="line">
            <a:avLst/>
          </a:prstGeom>
          <a:ln w="6350" cap="rnd">
            <a:solidFill>
              <a:schemeClr val="tx1"/>
            </a:solidFill>
            <a:prstDash val="solid"/>
            <a:round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650640" y="2429670"/>
            <a:ext cx="43200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cal.</a:t>
            </a:r>
            <a:endParaRPr lang="en-US" sz="9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291285" y="2429524"/>
            <a:ext cx="358710" cy="108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LM Sans 10" panose="00000500000000000000" pitchFamily="50" charset="0"/>
              </a:rPr>
              <a:t>delay</a:t>
            </a:r>
            <a:endParaRPr lang="en-US" sz="900" dirty="0">
              <a:solidFill>
                <a:schemeClr val="tx1"/>
              </a:solidFill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291284" y="2439834"/>
                <a:ext cx="358711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de-CH" sz="9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284" y="2439834"/>
                <a:ext cx="358711" cy="36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>
            <a:stCxn id="46" idx="1"/>
            <a:endCxn id="46" idx="3"/>
          </p:cNvCxnSpPr>
          <p:nvPr/>
        </p:nvCxnSpPr>
        <p:spPr>
          <a:xfrm>
            <a:off x="2291284" y="2619834"/>
            <a:ext cx="358711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80471" y="2154274"/>
            <a:ext cx="2340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100" dirty="0" smtClean="0">
                <a:latin typeface="LM Sans 10" panose="00000500000000000000" pitchFamily="50" charset="0"/>
              </a:rPr>
              <a:t>Slot</a:t>
            </a:r>
            <a:endParaRPr lang="de-CH" sz="1100" dirty="0">
              <a:latin typeface="LM Sans 10" panose="00000500000000000000" pitchFamily="50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5047" y="2401588"/>
            <a:ext cx="79028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100" dirty="0" smtClean="0">
                <a:latin typeface="LM Sans 10" panose="00000500000000000000" pitchFamily="50" charset="0"/>
              </a:rPr>
              <a:t>Flooding step</a:t>
            </a:r>
            <a:endParaRPr lang="de-CH" sz="1100" dirty="0">
              <a:latin typeface="LM Sans 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792044" y="1698545"/>
                <a:ext cx="2802657" cy="3865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9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9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𝑠𝑙𝑜𝑡</m:t>
                        </m:r>
                      </m:sub>
                    </m:sSub>
                  </m:oMath>
                </a14:m>
                <a:r>
                  <a:rPr lang="de-CH" sz="900" dirty="0" smtClean="0">
                    <a:solidFill>
                      <a:schemeClr val="tx1"/>
                    </a:solidFill>
                    <a:latin typeface="LM Sans 10" panose="00000500000000000000" pitchFamily="50" charset="0"/>
                  </a:rPr>
                  <a:t> </a:t>
                </a:r>
                <a:endParaRPr lang="de-CH" sz="9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044" y="1698545"/>
                <a:ext cx="2802657" cy="3865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>
            <a:stCxn id="52" idx="1"/>
            <a:endCxn id="52" idx="3"/>
          </p:cNvCxnSpPr>
          <p:nvPr/>
        </p:nvCxnSpPr>
        <p:spPr>
          <a:xfrm>
            <a:off x="1792044" y="1891819"/>
            <a:ext cx="2802657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291284" y="2631650"/>
                <a:ext cx="2303417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9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h𝑜𝑝</m:t>
                          </m:r>
                        </m:sub>
                      </m:sSub>
                    </m:oMath>
                  </m:oMathPara>
                </a14:m>
                <a:endParaRPr lang="de-CH" sz="900" dirty="0">
                  <a:solidFill>
                    <a:schemeClr val="tx1"/>
                  </a:solidFill>
                  <a:latin typeface="LM Sans 10" panose="00000500000000000000" pitchFamily="50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284" y="2631650"/>
                <a:ext cx="2303417" cy="360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>
            <a:stCxn id="57" idx="3"/>
            <a:endCxn id="57" idx="1"/>
          </p:cNvCxnSpPr>
          <p:nvPr/>
        </p:nvCxnSpPr>
        <p:spPr>
          <a:xfrm flipH="1">
            <a:off x="2291284" y="2811650"/>
            <a:ext cx="2303417" cy="0"/>
          </a:xfrm>
          <a:prstGeom prst="straightConnector1">
            <a:avLst/>
          </a:prstGeom>
          <a:ln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93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04536" y="1977704"/>
            <a:ext cx="1812003" cy="658910"/>
            <a:chOff x="2920467" y="2075860"/>
            <a:chExt cx="1980000" cy="720000"/>
          </a:xfrm>
        </p:grpSpPr>
        <p:sp>
          <p:nvSpPr>
            <p:cNvPr id="25" name="Rectangle 24"/>
            <p:cNvSpPr/>
            <p:nvPr/>
          </p:nvSpPr>
          <p:spPr>
            <a:xfrm>
              <a:off x="2920467" y="2075860"/>
              <a:ext cx="198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633148" y="2176174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latin typeface="LM Sans 10" panose="00000500000000000000" pitchFamily="50" charset="0"/>
                </a:rPr>
                <a:t>Baloo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81266" y="1977704"/>
            <a:ext cx="823638" cy="658910"/>
            <a:chOff x="4133613" y="365045"/>
            <a:chExt cx="900000" cy="720000"/>
          </a:xfrm>
        </p:grpSpPr>
        <p:sp>
          <p:nvSpPr>
            <p:cNvPr id="26" name="Rectangle 25"/>
            <p:cNvSpPr/>
            <p:nvPr/>
          </p:nvSpPr>
          <p:spPr>
            <a:xfrm>
              <a:off x="4133613" y="365045"/>
              <a:ext cx="900000" cy="72000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301356" y="465359"/>
              <a:ext cx="564515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 err="1">
                  <a:latin typeface="LM Sans 10" panose="00000500000000000000" pitchFamily="50" charset="0"/>
                </a:rPr>
                <a:t>TriScale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2901" y="1154066"/>
            <a:ext cx="823638" cy="658910"/>
            <a:chOff x="4133615" y="1175861"/>
            <a:chExt cx="900000" cy="720000"/>
          </a:xfrm>
        </p:grpSpPr>
        <p:sp>
          <p:nvSpPr>
            <p:cNvPr id="24" name="Rectangle 23"/>
            <p:cNvSpPr/>
            <p:nvPr/>
          </p:nvSpPr>
          <p:spPr>
            <a:xfrm>
              <a:off x="4133615" y="1175861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06296" y="1276175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latin typeface="LM Sans 10" panose="00000500000000000000" pitchFamily="50" charset="0"/>
                </a:rPr>
                <a:t>TTW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5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04536" y="1154066"/>
            <a:ext cx="823638" cy="658910"/>
            <a:chOff x="2920467" y="1175860"/>
            <a:chExt cx="900000" cy="720000"/>
          </a:xfrm>
        </p:grpSpPr>
        <p:sp>
          <p:nvSpPr>
            <p:cNvPr id="23" name="Rectangle 22"/>
            <p:cNvSpPr/>
            <p:nvPr/>
          </p:nvSpPr>
          <p:spPr>
            <a:xfrm>
              <a:off x="2920467" y="1175860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93148" y="1276174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solidFill>
                    <a:schemeClr val="tx1"/>
                  </a:solidFill>
                  <a:latin typeface="LM Sans 10" panose="00000500000000000000" pitchFamily="50" charset="0"/>
                </a:rPr>
                <a:t>DRP</a:t>
              </a:r>
              <a: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4</a:t>
              </a:r>
              <a:endParaRPr lang="en-US" sz="1200" dirty="0">
                <a:solidFill>
                  <a:srgbClr val="707070"/>
                </a:solidFill>
                <a:latin typeface="LM Sans 10" panose="00000500000000000000" pitchFamily="50" charset="0"/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2556746" y="2801342"/>
            <a:ext cx="3281372" cy="0"/>
          </a:xfrm>
          <a:prstGeom prst="straightConnector1">
            <a:avLst/>
          </a:prstGeom>
          <a:ln w="12700">
            <a:solidFill>
              <a:srgbClr val="70707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H="1" flipV="1">
            <a:off x="2639809" y="918933"/>
            <a:ext cx="0" cy="1963553"/>
          </a:xfrm>
          <a:prstGeom prst="straightConnector1">
            <a:avLst/>
          </a:prstGeom>
          <a:ln w="12700">
            <a:solidFill>
              <a:srgbClr val="70707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04536" y="2971304"/>
            <a:ext cx="181200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ctr"/>
            <a:r>
              <a:rPr lang="en-US" sz="1050" dirty="0">
                <a:solidFill>
                  <a:srgbClr val="BFBFBF"/>
                </a:solidFill>
              </a:rPr>
              <a:t>Low-Power Wireless</a:t>
            </a:r>
            <a:br>
              <a:rPr lang="en-US" sz="1050" dirty="0">
                <a:solidFill>
                  <a:srgbClr val="BFBFBF"/>
                </a:solidFill>
              </a:rPr>
            </a:br>
            <a:r>
              <a:rPr lang="en-US" sz="1050" dirty="0">
                <a:solidFill>
                  <a:srgbClr val="BFBFBF"/>
                </a:solidFill>
              </a:rPr>
              <a:t>Networking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1266" y="2971304"/>
            <a:ext cx="82363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ctr"/>
            <a:r>
              <a:rPr lang="en-US" sz="1050" dirty="0"/>
              <a:t>Networking</a:t>
            </a:r>
            <a:br>
              <a:rPr lang="en-US" sz="1050" dirty="0"/>
            </a:br>
            <a:r>
              <a:rPr lang="en-US" sz="1050" dirty="0"/>
              <a:t>in General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18837" y="2145577"/>
            <a:ext cx="556243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r"/>
            <a:r>
              <a:rPr lang="en-US" sz="1050" dirty="0"/>
              <a:t>Tools and</a:t>
            </a:r>
            <a:br>
              <a:rPr lang="en-US" sz="1050" dirty="0"/>
            </a:br>
            <a:r>
              <a:rPr lang="en-US" sz="1050" dirty="0"/>
              <a:t>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7081" y="1321938"/>
            <a:ext cx="876842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r"/>
            <a:r>
              <a:rPr lang="en-US" sz="1050" dirty="0" smtClean="0">
                <a:solidFill>
                  <a:srgbClr val="BFBFBF"/>
                </a:solidFill>
              </a:rPr>
              <a:t>Real-time</a:t>
            </a:r>
          </a:p>
          <a:p>
            <a:pPr algn="r"/>
            <a:r>
              <a:rPr lang="en-US" sz="1050" dirty="0" smtClean="0">
                <a:solidFill>
                  <a:srgbClr val="BFBFBF"/>
                </a:solidFill>
              </a:rPr>
              <a:t>System Designs</a:t>
            </a:r>
            <a:endParaRPr lang="en-US" sz="105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89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04536" y="1977704"/>
            <a:ext cx="1812003" cy="658910"/>
            <a:chOff x="2920467" y="2075860"/>
            <a:chExt cx="1980000" cy="720000"/>
          </a:xfrm>
        </p:grpSpPr>
        <p:sp>
          <p:nvSpPr>
            <p:cNvPr id="25" name="Rectangle 24"/>
            <p:cNvSpPr/>
            <p:nvPr/>
          </p:nvSpPr>
          <p:spPr>
            <a:xfrm>
              <a:off x="2920467" y="2075860"/>
              <a:ext cx="1980000" cy="72000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633148" y="2176174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latin typeface="LM Sans 10" panose="00000500000000000000" pitchFamily="50" charset="0"/>
                </a:rPr>
                <a:t>Baloo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81266" y="1977704"/>
            <a:ext cx="823638" cy="658910"/>
            <a:chOff x="4133613" y="365045"/>
            <a:chExt cx="900000" cy="720000"/>
          </a:xfrm>
        </p:grpSpPr>
        <p:sp>
          <p:nvSpPr>
            <p:cNvPr id="26" name="Rectangle 25"/>
            <p:cNvSpPr/>
            <p:nvPr/>
          </p:nvSpPr>
          <p:spPr>
            <a:xfrm>
              <a:off x="4133613" y="365045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301356" y="465359"/>
              <a:ext cx="564515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 err="1">
                  <a:latin typeface="LM Sans 10" panose="00000500000000000000" pitchFamily="50" charset="0"/>
                </a:rPr>
                <a:t>TriScale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2901" y="1154066"/>
            <a:ext cx="823638" cy="658910"/>
            <a:chOff x="4133615" y="1175861"/>
            <a:chExt cx="900000" cy="720000"/>
          </a:xfrm>
        </p:grpSpPr>
        <p:sp>
          <p:nvSpPr>
            <p:cNvPr id="24" name="Rectangle 23"/>
            <p:cNvSpPr/>
            <p:nvPr/>
          </p:nvSpPr>
          <p:spPr>
            <a:xfrm>
              <a:off x="4133615" y="1175861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06296" y="1276175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latin typeface="LM Sans 10" panose="00000500000000000000" pitchFamily="50" charset="0"/>
                </a:rPr>
                <a:t>TTW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5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04536" y="1154066"/>
            <a:ext cx="823638" cy="658910"/>
            <a:chOff x="2920467" y="1175860"/>
            <a:chExt cx="900000" cy="720000"/>
          </a:xfrm>
        </p:grpSpPr>
        <p:sp>
          <p:nvSpPr>
            <p:cNvPr id="23" name="Rectangle 22"/>
            <p:cNvSpPr/>
            <p:nvPr/>
          </p:nvSpPr>
          <p:spPr>
            <a:xfrm>
              <a:off x="2920467" y="1175860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93148" y="1276174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solidFill>
                    <a:schemeClr val="tx1"/>
                  </a:solidFill>
                  <a:latin typeface="LM Sans 10" panose="00000500000000000000" pitchFamily="50" charset="0"/>
                </a:rPr>
                <a:t>DRP</a:t>
              </a:r>
              <a: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4</a:t>
              </a:r>
              <a:endParaRPr lang="en-US" sz="1200" dirty="0">
                <a:solidFill>
                  <a:srgbClr val="707070"/>
                </a:solidFill>
                <a:latin typeface="LM Sans 10" panose="00000500000000000000" pitchFamily="50" charset="0"/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2556746" y="2801342"/>
            <a:ext cx="3281372" cy="0"/>
          </a:xfrm>
          <a:prstGeom prst="straightConnector1">
            <a:avLst/>
          </a:prstGeom>
          <a:ln w="12700">
            <a:solidFill>
              <a:srgbClr val="70707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H="1" flipV="1">
            <a:off x="2639809" y="918933"/>
            <a:ext cx="0" cy="1963553"/>
          </a:xfrm>
          <a:prstGeom prst="straightConnector1">
            <a:avLst/>
          </a:prstGeom>
          <a:ln w="12700">
            <a:solidFill>
              <a:srgbClr val="70707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04536" y="2971304"/>
            <a:ext cx="181200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ctr"/>
            <a:r>
              <a:rPr lang="en-US" sz="1050" dirty="0"/>
              <a:t>Low-Power Wireless</a:t>
            </a:r>
            <a:br>
              <a:rPr lang="en-US" sz="1050" dirty="0"/>
            </a:br>
            <a:r>
              <a:rPr lang="en-US" sz="1050" dirty="0"/>
              <a:t>Networking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1266" y="2971304"/>
            <a:ext cx="82363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ctr"/>
            <a:r>
              <a:rPr lang="en-US" sz="1050" dirty="0">
                <a:solidFill>
                  <a:srgbClr val="BFBFBF"/>
                </a:solidFill>
              </a:rPr>
              <a:t>Networking</a:t>
            </a:r>
            <a:br>
              <a:rPr lang="en-US" sz="1050" dirty="0">
                <a:solidFill>
                  <a:srgbClr val="BFBFBF"/>
                </a:solidFill>
              </a:rPr>
            </a:br>
            <a:r>
              <a:rPr lang="en-US" sz="1050" dirty="0">
                <a:solidFill>
                  <a:srgbClr val="BFBFBF"/>
                </a:solidFill>
              </a:rPr>
              <a:t>in General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18837" y="2145577"/>
            <a:ext cx="556243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r"/>
            <a:r>
              <a:rPr lang="en-US" sz="1050" dirty="0"/>
              <a:t>Tools and</a:t>
            </a:r>
            <a:br>
              <a:rPr lang="en-US" sz="1050" dirty="0"/>
            </a:br>
            <a:r>
              <a:rPr lang="en-US" sz="1050" dirty="0"/>
              <a:t>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7081" y="1321938"/>
            <a:ext cx="876842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r"/>
            <a:r>
              <a:rPr lang="en-US" sz="1050" dirty="0" smtClean="0">
                <a:solidFill>
                  <a:srgbClr val="BFBFBF"/>
                </a:solidFill>
              </a:rPr>
              <a:t>Real-time</a:t>
            </a:r>
          </a:p>
          <a:p>
            <a:pPr algn="r"/>
            <a:r>
              <a:rPr lang="en-US" sz="1050" dirty="0" smtClean="0">
                <a:solidFill>
                  <a:srgbClr val="BFBFBF"/>
                </a:solidFill>
              </a:rPr>
              <a:t>System Designs</a:t>
            </a:r>
            <a:endParaRPr lang="en-US" sz="105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16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04536" y="1977704"/>
            <a:ext cx="1812003" cy="658910"/>
            <a:chOff x="2920467" y="2075860"/>
            <a:chExt cx="1980000" cy="720000"/>
          </a:xfrm>
        </p:grpSpPr>
        <p:sp>
          <p:nvSpPr>
            <p:cNvPr id="25" name="Rectangle 24"/>
            <p:cNvSpPr/>
            <p:nvPr/>
          </p:nvSpPr>
          <p:spPr>
            <a:xfrm>
              <a:off x="2920467" y="2075860"/>
              <a:ext cx="198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633148" y="2176174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latin typeface="LM Sans 10" panose="00000500000000000000" pitchFamily="50" charset="0"/>
                </a:rPr>
                <a:t>Baloo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81266" y="1977704"/>
            <a:ext cx="823638" cy="658910"/>
            <a:chOff x="4133613" y="365045"/>
            <a:chExt cx="900000" cy="720000"/>
          </a:xfrm>
        </p:grpSpPr>
        <p:sp>
          <p:nvSpPr>
            <p:cNvPr id="26" name="Rectangle 25"/>
            <p:cNvSpPr/>
            <p:nvPr/>
          </p:nvSpPr>
          <p:spPr>
            <a:xfrm>
              <a:off x="4133613" y="365045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301356" y="465359"/>
              <a:ext cx="564515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 err="1">
                  <a:latin typeface="LM Sans 10" panose="00000500000000000000" pitchFamily="50" charset="0"/>
                </a:rPr>
                <a:t>TriScale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2901" y="1154066"/>
            <a:ext cx="823638" cy="658910"/>
            <a:chOff x="4133615" y="1175861"/>
            <a:chExt cx="900000" cy="720000"/>
          </a:xfrm>
        </p:grpSpPr>
        <p:sp>
          <p:nvSpPr>
            <p:cNvPr id="24" name="Rectangle 23"/>
            <p:cNvSpPr/>
            <p:nvPr/>
          </p:nvSpPr>
          <p:spPr>
            <a:xfrm>
              <a:off x="4133615" y="1175861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06296" y="1276175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latin typeface="LM Sans 10" panose="00000500000000000000" pitchFamily="50" charset="0"/>
                </a:rPr>
                <a:t>TTW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5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04536" y="1154066"/>
            <a:ext cx="823638" cy="658910"/>
            <a:chOff x="2920467" y="1175860"/>
            <a:chExt cx="900000" cy="720000"/>
          </a:xfrm>
        </p:grpSpPr>
        <p:sp>
          <p:nvSpPr>
            <p:cNvPr id="23" name="Rectangle 22"/>
            <p:cNvSpPr/>
            <p:nvPr/>
          </p:nvSpPr>
          <p:spPr>
            <a:xfrm>
              <a:off x="2920467" y="1175860"/>
              <a:ext cx="900000" cy="72000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93148" y="1276174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solidFill>
                    <a:schemeClr val="tx1"/>
                  </a:solidFill>
                  <a:latin typeface="LM Sans 10" panose="00000500000000000000" pitchFamily="50" charset="0"/>
                </a:rPr>
                <a:t>DRP</a:t>
              </a:r>
              <a: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4</a:t>
              </a:r>
              <a:endParaRPr lang="en-US" sz="1200" dirty="0">
                <a:solidFill>
                  <a:srgbClr val="707070"/>
                </a:solidFill>
                <a:latin typeface="LM Sans 10" panose="00000500000000000000" pitchFamily="50" charset="0"/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2556746" y="2801342"/>
            <a:ext cx="3281372" cy="0"/>
          </a:xfrm>
          <a:prstGeom prst="straightConnector1">
            <a:avLst/>
          </a:prstGeom>
          <a:ln w="12700">
            <a:solidFill>
              <a:srgbClr val="70707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H="1" flipV="1">
            <a:off x="2639809" y="918933"/>
            <a:ext cx="0" cy="1963553"/>
          </a:xfrm>
          <a:prstGeom prst="straightConnector1">
            <a:avLst/>
          </a:prstGeom>
          <a:ln w="12700">
            <a:solidFill>
              <a:srgbClr val="70707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04536" y="2971304"/>
            <a:ext cx="181200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ctr"/>
            <a:r>
              <a:rPr lang="en-US" sz="1050" dirty="0"/>
              <a:t>Low-Power Wireless</a:t>
            </a:r>
            <a:br>
              <a:rPr lang="en-US" sz="1050" dirty="0"/>
            </a:br>
            <a:r>
              <a:rPr lang="en-US" sz="1050" dirty="0"/>
              <a:t>Networking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1266" y="2971304"/>
            <a:ext cx="82363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ctr"/>
            <a:r>
              <a:rPr lang="en-US" sz="1050" dirty="0">
                <a:solidFill>
                  <a:srgbClr val="BFBFBF"/>
                </a:solidFill>
              </a:rPr>
              <a:t>Networking</a:t>
            </a:r>
            <a:br>
              <a:rPr lang="en-US" sz="1050" dirty="0">
                <a:solidFill>
                  <a:srgbClr val="BFBFBF"/>
                </a:solidFill>
              </a:rPr>
            </a:br>
            <a:r>
              <a:rPr lang="en-US" sz="1050" dirty="0">
                <a:solidFill>
                  <a:srgbClr val="BFBFBF"/>
                </a:solidFill>
              </a:rPr>
              <a:t>in General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18837" y="2145577"/>
            <a:ext cx="556243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r"/>
            <a:r>
              <a:rPr lang="en-US" sz="1050" dirty="0">
                <a:solidFill>
                  <a:srgbClr val="BFBFBF"/>
                </a:solidFill>
              </a:rPr>
              <a:t>Tools and</a:t>
            </a:r>
            <a:br>
              <a:rPr lang="en-US" sz="1050" dirty="0">
                <a:solidFill>
                  <a:srgbClr val="BFBFBF"/>
                </a:solidFill>
              </a:rPr>
            </a:br>
            <a:r>
              <a:rPr lang="en-US" sz="1050" dirty="0">
                <a:solidFill>
                  <a:srgbClr val="BFBFBF"/>
                </a:solidFill>
              </a:rPr>
              <a:t>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7081" y="1321938"/>
            <a:ext cx="876842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r"/>
            <a:r>
              <a:rPr lang="en-US" sz="1050" dirty="0" smtClean="0"/>
              <a:t>Real-time</a:t>
            </a:r>
          </a:p>
          <a:p>
            <a:pPr algn="r"/>
            <a:r>
              <a:rPr lang="en-US" sz="1050" dirty="0" smtClean="0"/>
              <a:t>System Designs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5734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04536" y="1977704"/>
            <a:ext cx="1812003" cy="658910"/>
            <a:chOff x="2920467" y="2075860"/>
            <a:chExt cx="1980000" cy="720000"/>
          </a:xfrm>
        </p:grpSpPr>
        <p:sp>
          <p:nvSpPr>
            <p:cNvPr id="25" name="Rectangle 24"/>
            <p:cNvSpPr/>
            <p:nvPr/>
          </p:nvSpPr>
          <p:spPr>
            <a:xfrm>
              <a:off x="2920467" y="2075860"/>
              <a:ext cx="198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633148" y="2176174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latin typeface="LM Sans 10" panose="00000500000000000000" pitchFamily="50" charset="0"/>
                </a:rPr>
                <a:t>Baloo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781266" y="1977704"/>
            <a:ext cx="823638" cy="658910"/>
            <a:chOff x="4133613" y="365045"/>
            <a:chExt cx="900000" cy="720000"/>
          </a:xfrm>
        </p:grpSpPr>
        <p:sp>
          <p:nvSpPr>
            <p:cNvPr id="26" name="Rectangle 25"/>
            <p:cNvSpPr/>
            <p:nvPr/>
          </p:nvSpPr>
          <p:spPr>
            <a:xfrm>
              <a:off x="4133613" y="365045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301356" y="465359"/>
              <a:ext cx="564515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 err="1">
                  <a:latin typeface="LM Sans 10" panose="00000500000000000000" pitchFamily="50" charset="0"/>
                </a:rPr>
                <a:t>TriScale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792901" y="1154066"/>
            <a:ext cx="823638" cy="658910"/>
            <a:chOff x="4133615" y="1175861"/>
            <a:chExt cx="900000" cy="720000"/>
          </a:xfrm>
        </p:grpSpPr>
        <p:sp>
          <p:nvSpPr>
            <p:cNvPr id="24" name="Rectangle 23"/>
            <p:cNvSpPr/>
            <p:nvPr/>
          </p:nvSpPr>
          <p:spPr>
            <a:xfrm>
              <a:off x="4133615" y="1175861"/>
              <a:ext cx="900000" cy="720000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06296" y="1276175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latin typeface="LM Sans 10" panose="00000500000000000000" pitchFamily="50" charset="0"/>
                </a:rPr>
                <a:t>TTW</a:t>
              </a:r>
              <a:r>
                <a:rPr lang="en-US" sz="1200" dirty="0"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5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04536" y="1154066"/>
            <a:ext cx="823638" cy="658910"/>
            <a:chOff x="2920467" y="1175860"/>
            <a:chExt cx="900000" cy="720000"/>
          </a:xfrm>
        </p:grpSpPr>
        <p:sp>
          <p:nvSpPr>
            <p:cNvPr id="23" name="Rectangle 22"/>
            <p:cNvSpPr/>
            <p:nvPr/>
          </p:nvSpPr>
          <p:spPr>
            <a:xfrm>
              <a:off x="2920467" y="1175860"/>
              <a:ext cx="900000" cy="720000"/>
            </a:xfrm>
            <a:prstGeom prst="rect">
              <a:avLst/>
            </a:prstGeom>
            <a:solidFill>
              <a:srgbClr val="FFE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M Sans 10" panose="00000500000000000000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93148" y="1276174"/>
              <a:ext cx="554639" cy="51937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b="1" i="1" dirty="0">
                  <a:solidFill>
                    <a:schemeClr val="tx1"/>
                  </a:solidFill>
                  <a:latin typeface="LM Sans 10" panose="00000500000000000000" pitchFamily="50" charset="0"/>
                </a:rPr>
                <a:t>DRP</a:t>
              </a:r>
              <a: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  <a:t/>
              </a:r>
              <a:br>
                <a:rPr lang="en-US" sz="1200" dirty="0">
                  <a:solidFill>
                    <a:schemeClr val="tx1"/>
                  </a:solidFill>
                  <a:latin typeface="LM Sans 10" panose="00000500000000000000" pitchFamily="50" charset="0"/>
                </a:rPr>
              </a:br>
              <a:r>
                <a:rPr lang="en-US" sz="1050" dirty="0">
                  <a:solidFill>
                    <a:srgbClr val="707070"/>
                  </a:solidFill>
                  <a:latin typeface="LM Sans 10" panose="00000500000000000000" pitchFamily="50" charset="0"/>
                </a:rPr>
                <a:t>Chapter 4</a:t>
              </a:r>
              <a:endParaRPr lang="en-US" sz="1200" dirty="0">
                <a:solidFill>
                  <a:srgbClr val="707070"/>
                </a:solidFill>
                <a:latin typeface="LM Sans 10" panose="00000500000000000000" pitchFamily="50" charset="0"/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2556746" y="2801342"/>
            <a:ext cx="3281372" cy="0"/>
          </a:xfrm>
          <a:prstGeom prst="straightConnector1">
            <a:avLst/>
          </a:prstGeom>
          <a:ln w="12700">
            <a:solidFill>
              <a:srgbClr val="70707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H="1" flipV="1">
            <a:off x="2639809" y="918933"/>
            <a:ext cx="0" cy="1963553"/>
          </a:xfrm>
          <a:prstGeom prst="straightConnector1">
            <a:avLst/>
          </a:prstGeom>
          <a:ln w="12700">
            <a:solidFill>
              <a:srgbClr val="70707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04536" y="2971304"/>
            <a:ext cx="181200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ctr"/>
            <a:r>
              <a:rPr lang="en-US" sz="1050" dirty="0"/>
              <a:t>Low-Power Wireless</a:t>
            </a:r>
            <a:br>
              <a:rPr lang="en-US" sz="1050" dirty="0"/>
            </a:br>
            <a:r>
              <a:rPr lang="en-US" sz="1050" dirty="0"/>
              <a:t>Networking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1266" y="2971304"/>
            <a:ext cx="82363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ctr"/>
            <a:r>
              <a:rPr lang="en-US" sz="1050" dirty="0">
                <a:solidFill>
                  <a:srgbClr val="BFBFBF"/>
                </a:solidFill>
              </a:rPr>
              <a:t>Networking</a:t>
            </a:r>
            <a:br>
              <a:rPr lang="en-US" sz="1050" dirty="0">
                <a:solidFill>
                  <a:srgbClr val="BFBFBF"/>
                </a:solidFill>
              </a:rPr>
            </a:br>
            <a:r>
              <a:rPr lang="en-US" sz="1050" dirty="0">
                <a:solidFill>
                  <a:srgbClr val="BFBFBF"/>
                </a:solidFill>
              </a:rPr>
              <a:t>in General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18837" y="2145577"/>
            <a:ext cx="556243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r"/>
            <a:r>
              <a:rPr lang="en-US" sz="1050" dirty="0">
                <a:solidFill>
                  <a:srgbClr val="BFBFBF"/>
                </a:solidFill>
              </a:rPr>
              <a:t>Tools and</a:t>
            </a:r>
            <a:br>
              <a:rPr lang="en-US" sz="1050" dirty="0">
                <a:solidFill>
                  <a:srgbClr val="BFBFBF"/>
                </a:solidFill>
              </a:rPr>
            </a:br>
            <a:r>
              <a:rPr lang="en-US" sz="1050" dirty="0">
                <a:solidFill>
                  <a:srgbClr val="BFBFBF"/>
                </a:solidFill>
              </a:rPr>
              <a:t>Methods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7081" y="1321938"/>
            <a:ext cx="876842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200">
                <a:latin typeface="LM Sans 10" panose="00000500000000000000" pitchFamily="50" charset="0"/>
              </a:defRPr>
            </a:lvl1pPr>
          </a:lstStyle>
          <a:p>
            <a:pPr algn="r"/>
            <a:r>
              <a:rPr lang="en-US" sz="1050" dirty="0" smtClean="0"/>
              <a:t>Real-time</a:t>
            </a:r>
          </a:p>
          <a:p>
            <a:pPr algn="r"/>
            <a:r>
              <a:rPr lang="en-US" sz="1050" dirty="0" smtClean="0"/>
              <a:t>System Designs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4678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586085" y="3446450"/>
            <a:ext cx="3068715" cy="367745"/>
            <a:chOff x="5414885" y="2562530"/>
            <a:chExt cx="4496998" cy="367745"/>
          </a:xfrm>
        </p:grpSpPr>
        <p:cxnSp>
          <p:nvCxnSpPr>
            <p:cNvPr id="138" name="Straight Connector 137"/>
            <p:cNvCxnSpPr/>
            <p:nvPr/>
          </p:nvCxnSpPr>
          <p:spPr>
            <a:xfrm>
              <a:off x="5414885" y="2652530"/>
              <a:ext cx="4483277" cy="0"/>
            </a:xfrm>
            <a:prstGeom prst="line">
              <a:avLst/>
            </a:prstGeom>
            <a:ln w="952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9911883" y="2562530"/>
              <a:ext cx="0" cy="180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414885" y="2562530"/>
              <a:ext cx="0" cy="1800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414885" y="2745609"/>
              <a:ext cx="449699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 smtClean="0">
                  <a:latin typeface="LM Sans 10" panose="00000500000000000000" pitchFamily="50" charset="0"/>
                </a:rPr>
                <a:t>End-to-end performance guarantees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83096" y="2606477"/>
            <a:ext cx="838035" cy="764131"/>
            <a:chOff x="9237472" y="1577317"/>
            <a:chExt cx="838035" cy="764131"/>
          </a:xfrm>
        </p:grpSpPr>
        <p:sp>
          <p:nvSpPr>
            <p:cNvPr id="190" name="Rectangle 189"/>
            <p:cNvSpPr/>
            <p:nvPr/>
          </p:nvSpPr>
          <p:spPr>
            <a:xfrm>
              <a:off x="9393207" y="1873908"/>
              <a:ext cx="216000" cy="4320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0817" y="1837448"/>
              <a:ext cx="354690" cy="504000"/>
            </a:xfrm>
            <a:prstGeom prst="rect">
              <a:avLst/>
            </a:prstGeom>
            <a:ln w="19050">
              <a:noFill/>
            </a:ln>
          </p:spPr>
        </p:pic>
        <p:cxnSp>
          <p:nvCxnSpPr>
            <p:cNvPr id="192" name="Straight Connector 191"/>
            <p:cNvCxnSpPr/>
            <p:nvPr/>
          </p:nvCxnSpPr>
          <p:spPr>
            <a:xfrm flipV="1">
              <a:off x="9274884" y="1887669"/>
              <a:ext cx="1069" cy="201779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9273453" y="2090152"/>
              <a:ext cx="119754" cy="46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rot="2700000" flipH="1">
              <a:off x="9186586" y="1924794"/>
              <a:ext cx="101771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rot="18900000" flipH="1">
              <a:off x="9261674" y="1924875"/>
              <a:ext cx="101760" cy="0"/>
            </a:xfrm>
            <a:prstGeom prst="line">
              <a:avLst/>
            </a:prstGeom>
            <a:solidFill>
              <a:schemeClr val="bg1">
                <a:lumMod val="95000"/>
              </a:schemeClr>
            </a:solidFill>
            <a:ln w="95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>
              <a:stCxn id="116" idx="1"/>
              <a:endCxn id="190" idx="3"/>
            </p:cNvCxnSpPr>
            <p:nvPr/>
          </p:nvCxnSpPr>
          <p:spPr>
            <a:xfrm flipH="1">
              <a:off x="9609207" y="2089448"/>
              <a:ext cx="111610" cy="46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>
            <a:xfrm>
              <a:off x="9516636" y="1577317"/>
              <a:ext cx="55887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200" dirty="0" smtClean="0">
                  <a:latin typeface="LM Sans 10" panose="00000500000000000000" pitchFamily="50" charset="0"/>
                </a:rPr>
                <a:t>Actuator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443754" y="2614264"/>
            <a:ext cx="823804" cy="756344"/>
            <a:chOff x="5272554" y="1585564"/>
            <a:chExt cx="823804" cy="756344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89" t="1315" r="26918" b="16725"/>
            <a:stretch/>
          </p:blipFill>
          <p:spPr>
            <a:xfrm>
              <a:off x="5272554" y="1837908"/>
              <a:ext cx="284662" cy="504000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168" name="Group 167"/>
            <p:cNvGrpSpPr>
              <a:grpSpLocks noChangeAspect="1"/>
            </p:cNvGrpSpPr>
            <p:nvPr/>
          </p:nvGrpSpPr>
          <p:grpSpPr>
            <a:xfrm>
              <a:off x="5888054" y="1875403"/>
              <a:ext cx="208304" cy="216000"/>
              <a:chOff x="4395986" y="2949072"/>
              <a:chExt cx="141231" cy="146449"/>
            </a:xfrm>
          </p:grpSpPr>
          <p:cxnSp>
            <p:nvCxnSpPr>
              <p:cNvPr id="169" name="Straight Connector 168"/>
              <p:cNvCxnSpPr/>
              <p:nvPr/>
            </p:nvCxnSpPr>
            <p:spPr>
              <a:xfrm flipV="1">
                <a:off x="4477180" y="2958402"/>
                <a:ext cx="725" cy="136807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H="1" flipV="1">
                <a:off x="4395986" y="3095209"/>
                <a:ext cx="81194" cy="312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rot="2700000" flipH="1">
                <a:off x="4417313" y="2983573"/>
                <a:ext cx="69001" cy="0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rot="18900000" flipH="1">
                <a:off x="4468223" y="2983628"/>
                <a:ext cx="68994" cy="0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>
              <a:stCxn id="119" idx="3"/>
              <a:endCxn id="164" idx="1"/>
            </p:cNvCxnSpPr>
            <p:nvPr/>
          </p:nvCxnSpPr>
          <p:spPr>
            <a:xfrm>
              <a:off x="5557216" y="2089908"/>
              <a:ext cx="110859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277068" y="1585564"/>
              <a:ext cx="41889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 smtClean="0">
                  <a:latin typeface="LM Sans 10" panose="00000500000000000000" pitchFamily="50" charset="0"/>
                </a:rPr>
                <a:t>Sensor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668075" y="1873908"/>
              <a:ext cx="216000" cy="4320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90536" y="1562430"/>
            <a:ext cx="1069582" cy="735205"/>
            <a:chOff x="7018218" y="513505"/>
            <a:chExt cx="1069582" cy="735205"/>
          </a:xfrm>
        </p:grpSpPr>
        <p:grpSp>
          <p:nvGrpSpPr>
            <p:cNvPr id="183" name="Group 182"/>
            <p:cNvGrpSpPr>
              <a:grpSpLocks noChangeAspect="1"/>
            </p:cNvGrpSpPr>
            <p:nvPr/>
          </p:nvGrpSpPr>
          <p:grpSpPr>
            <a:xfrm>
              <a:off x="7879496" y="778888"/>
              <a:ext cx="208304" cy="216000"/>
              <a:chOff x="4395986" y="2949072"/>
              <a:chExt cx="141231" cy="146449"/>
            </a:xfrm>
          </p:grpSpPr>
          <p:cxnSp>
            <p:nvCxnSpPr>
              <p:cNvPr id="184" name="Straight Connector 183"/>
              <p:cNvCxnSpPr/>
              <p:nvPr/>
            </p:nvCxnSpPr>
            <p:spPr>
              <a:xfrm flipV="1">
                <a:off x="4477180" y="2958402"/>
                <a:ext cx="725" cy="136807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 flipH="1" flipV="1">
                <a:off x="4395986" y="3095209"/>
                <a:ext cx="81194" cy="312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rot="2700000" flipH="1">
                <a:off x="4417313" y="2983573"/>
                <a:ext cx="69001" cy="0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 rot="18900000" flipH="1">
                <a:off x="4468223" y="2983628"/>
                <a:ext cx="68994" cy="0"/>
              </a:xfrm>
              <a:prstGeom prst="line">
                <a:avLst/>
              </a:prstGeom>
              <a:solidFill>
                <a:schemeClr val="bg1">
                  <a:lumMod val="95000"/>
                </a:schemeClr>
              </a:solidFill>
              <a:ln w="952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8" name="Straight Connector 187"/>
            <p:cNvCxnSpPr>
              <a:stCxn id="14" idx="3"/>
              <a:endCxn id="182" idx="1"/>
            </p:cNvCxnSpPr>
            <p:nvPr/>
          </p:nvCxnSpPr>
          <p:spPr>
            <a:xfrm>
              <a:off x="7549768" y="996710"/>
              <a:ext cx="11372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4" t="13889" r="19815" b="28518"/>
            <a:stretch/>
          </p:blipFill>
          <p:spPr>
            <a:xfrm>
              <a:off x="7018218" y="744710"/>
              <a:ext cx="531550" cy="504000"/>
            </a:xfrm>
            <a:prstGeom prst="rect">
              <a:avLst/>
            </a:prstGeom>
          </p:spPr>
        </p:pic>
        <p:sp>
          <p:nvSpPr>
            <p:cNvPr id="199" name="TextBox 198"/>
            <p:cNvSpPr txBox="1"/>
            <p:nvPr/>
          </p:nvSpPr>
          <p:spPr>
            <a:xfrm>
              <a:off x="7018218" y="513505"/>
              <a:ext cx="63639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 smtClean="0">
                  <a:latin typeface="LM Sans 10" panose="00000500000000000000" pitchFamily="50" charset="0"/>
                </a:rPr>
                <a:t>Controller</a:t>
              </a: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7663496" y="780710"/>
              <a:ext cx="216000" cy="4320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594556" y="2475070"/>
            <a:ext cx="1061542" cy="895538"/>
            <a:chOff x="7080791" y="1474090"/>
            <a:chExt cx="1061542" cy="895538"/>
          </a:xfrm>
        </p:grpSpPr>
        <p:sp>
          <p:nvSpPr>
            <p:cNvPr id="23" name="Curved Left Arrow 22"/>
            <p:cNvSpPr/>
            <p:nvPr/>
          </p:nvSpPr>
          <p:spPr>
            <a:xfrm>
              <a:off x="7552387" y="1557437"/>
              <a:ext cx="589946" cy="812191"/>
            </a:xfrm>
            <a:prstGeom prst="curvedLeftArrow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198" name="Curved Left Arrow 197"/>
            <p:cNvSpPr/>
            <p:nvPr/>
          </p:nvSpPr>
          <p:spPr>
            <a:xfrm rot="10800000">
              <a:off x="7080791" y="1474090"/>
              <a:ext cx="589946" cy="812191"/>
            </a:xfrm>
            <a:prstGeom prst="curvedLeftArrow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  <p:sp>
          <p:nvSpPr>
            <p:cNvPr id="202" name="Freeform 201"/>
            <p:cNvSpPr/>
            <p:nvPr/>
          </p:nvSpPr>
          <p:spPr>
            <a:xfrm>
              <a:off x="7552387" y="1979608"/>
              <a:ext cx="589946" cy="390020"/>
            </a:xfrm>
            <a:custGeom>
              <a:avLst/>
              <a:gdLst>
                <a:gd name="connsiteX0" fmla="*/ 539998 w 589946"/>
                <a:gd name="connsiteY0" fmla="*/ 0 h 390020"/>
                <a:gd name="connsiteX1" fmla="*/ 589946 w 589946"/>
                <a:gd name="connsiteY1" fmla="*/ 0 h 390020"/>
                <a:gd name="connsiteX2" fmla="*/ 589946 w 589946"/>
                <a:gd name="connsiteY2" fmla="*/ 30179 h 390020"/>
                <a:gd name="connsiteX3" fmla="*/ 588583 w 589946"/>
                <a:gd name="connsiteY3" fmla="*/ 23405 h 390020"/>
                <a:gd name="connsiteX4" fmla="*/ 588485 w 589946"/>
                <a:gd name="connsiteY4" fmla="*/ 24408 h 390020"/>
                <a:gd name="connsiteX5" fmla="*/ 589946 w 589946"/>
                <a:gd name="connsiteY5" fmla="*/ 30179 h 390020"/>
                <a:gd name="connsiteX6" fmla="*/ 585143 w 589946"/>
                <a:gd name="connsiteY6" fmla="*/ 58784 h 390020"/>
                <a:gd name="connsiteX7" fmla="*/ 583705 w 589946"/>
                <a:gd name="connsiteY7" fmla="*/ 73572 h 390020"/>
                <a:gd name="connsiteX8" fmla="*/ 582033 w 589946"/>
                <a:gd name="connsiteY8" fmla="*/ 77303 h 390020"/>
                <a:gd name="connsiteX9" fmla="*/ 581618 w 589946"/>
                <a:gd name="connsiteY9" fmla="*/ 79776 h 390020"/>
                <a:gd name="connsiteX10" fmla="*/ 576075 w 589946"/>
                <a:gd name="connsiteY10" fmla="*/ 90599 h 390020"/>
                <a:gd name="connsiteX11" fmla="*/ 564945 w 589946"/>
                <a:gd name="connsiteY11" fmla="*/ 115437 h 390020"/>
                <a:gd name="connsiteX12" fmla="*/ 560129 w 589946"/>
                <a:gd name="connsiteY12" fmla="*/ 121737 h 390020"/>
                <a:gd name="connsiteX13" fmla="*/ 557441 w 589946"/>
                <a:gd name="connsiteY13" fmla="*/ 126988 h 390020"/>
                <a:gd name="connsiteX14" fmla="*/ 547450 w 589946"/>
                <a:gd name="connsiteY14" fmla="*/ 138325 h 390020"/>
                <a:gd name="connsiteX15" fmla="*/ 534529 w 589946"/>
                <a:gd name="connsiteY15" fmla="*/ 155229 h 390020"/>
                <a:gd name="connsiteX16" fmla="*/ 525091 w 589946"/>
                <a:gd name="connsiteY16" fmla="*/ 163699 h 390020"/>
                <a:gd name="connsiteX17" fmla="*/ 518628 w 589946"/>
                <a:gd name="connsiteY17" fmla="*/ 171032 h 390020"/>
                <a:gd name="connsiteX18" fmla="*/ 506809 w 589946"/>
                <a:gd name="connsiteY18" fmla="*/ 180104 h 390020"/>
                <a:gd name="connsiteX19" fmla="*/ 493176 w 589946"/>
                <a:gd name="connsiteY19" fmla="*/ 192337 h 390020"/>
                <a:gd name="connsiteX20" fmla="*/ 477352 w 589946"/>
                <a:gd name="connsiteY20" fmla="*/ 202713 h 390020"/>
                <a:gd name="connsiteX21" fmla="*/ 466394 w 589946"/>
                <a:gd name="connsiteY21" fmla="*/ 211123 h 390020"/>
                <a:gd name="connsiteX22" fmla="*/ 454946 w 589946"/>
                <a:gd name="connsiteY22" fmla="*/ 217403 h 390020"/>
                <a:gd name="connsiteX23" fmla="*/ 441603 w 589946"/>
                <a:gd name="connsiteY23" fmla="*/ 226152 h 390020"/>
                <a:gd name="connsiteX24" fmla="*/ 417323 w 589946"/>
                <a:gd name="connsiteY24" fmla="*/ 238043 h 390020"/>
                <a:gd name="connsiteX25" fmla="*/ 401949 w 589946"/>
                <a:gd name="connsiteY25" fmla="*/ 246478 h 390020"/>
                <a:gd name="connsiteX26" fmla="*/ 392356 w 589946"/>
                <a:gd name="connsiteY26" fmla="*/ 250271 h 390020"/>
                <a:gd name="connsiteX27" fmla="*/ 380529 w 589946"/>
                <a:gd name="connsiteY27" fmla="*/ 256064 h 390020"/>
                <a:gd name="connsiteX28" fmla="*/ 345534 w 589946"/>
                <a:gd name="connsiteY28" fmla="*/ 268787 h 390020"/>
                <a:gd name="connsiteX29" fmla="*/ 326508 w 589946"/>
                <a:gd name="connsiteY29" fmla="*/ 276311 h 390020"/>
                <a:gd name="connsiteX30" fmla="*/ 319578 w 589946"/>
                <a:gd name="connsiteY30" fmla="*/ 278224 h 390020"/>
                <a:gd name="connsiteX31" fmla="*/ 310673 w 589946"/>
                <a:gd name="connsiteY31" fmla="*/ 281462 h 390020"/>
                <a:gd name="connsiteX32" fmla="*/ 261577 w 589946"/>
                <a:gd name="connsiteY32" fmla="*/ 294236 h 390020"/>
                <a:gd name="connsiteX33" fmla="*/ 241283 w 589946"/>
                <a:gd name="connsiteY33" fmla="*/ 299839 h 390020"/>
                <a:gd name="connsiteX34" fmla="*/ 237490 w 589946"/>
                <a:gd name="connsiteY34" fmla="*/ 300504 h 390020"/>
                <a:gd name="connsiteX35" fmla="*/ 232752 w 589946"/>
                <a:gd name="connsiteY35" fmla="*/ 301736 h 390020"/>
                <a:gd name="connsiteX36" fmla="*/ 147487 w 589946"/>
                <a:gd name="connsiteY36" fmla="*/ 316277 h 390020"/>
                <a:gd name="connsiteX37" fmla="*/ 147487 w 589946"/>
                <a:gd name="connsiteY37" fmla="*/ 390020 h 390020"/>
                <a:gd name="connsiteX38" fmla="*/ 0 w 589946"/>
                <a:gd name="connsiteY38" fmla="*/ 251917 h 390020"/>
                <a:gd name="connsiteX39" fmla="*/ 147487 w 589946"/>
                <a:gd name="connsiteY39" fmla="*/ 95047 h 390020"/>
                <a:gd name="connsiteX40" fmla="*/ 147487 w 589946"/>
                <a:gd name="connsiteY40" fmla="*/ 168791 h 390020"/>
                <a:gd name="connsiteX41" fmla="*/ 285524 w 589946"/>
                <a:gd name="connsiteY41" fmla="*/ 140617 h 390020"/>
                <a:gd name="connsiteX42" fmla="*/ 325001 w 589946"/>
                <a:gd name="connsiteY42" fmla="*/ 126971 h 390020"/>
                <a:gd name="connsiteX43" fmla="*/ 403186 w 589946"/>
                <a:gd name="connsiteY43" fmla="*/ 96978 h 390020"/>
                <a:gd name="connsiteX44" fmla="*/ 475651 w 589946"/>
                <a:gd name="connsiteY44" fmla="*/ 56887 h 390020"/>
                <a:gd name="connsiteX45" fmla="*/ 485652 w 589946"/>
                <a:gd name="connsiteY45" fmla="*/ 49361 h 39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89946" h="390020">
                  <a:moveTo>
                    <a:pt x="539998" y="0"/>
                  </a:moveTo>
                  <a:lnTo>
                    <a:pt x="589946" y="0"/>
                  </a:lnTo>
                  <a:lnTo>
                    <a:pt x="589946" y="30179"/>
                  </a:lnTo>
                  <a:lnTo>
                    <a:pt x="588583" y="23405"/>
                  </a:lnTo>
                  <a:lnTo>
                    <a:pt x="588485" y="24408"/>
                  </a:lnTo>
                  <a:lnTo>
                    <a:pt x="589946" y="30179"/>
                  </a:lnTo>
                  <a:lnTo>
                    <a:pt x="585143" y="58784"/>
                  </a:lnTo>
                  <a:lnTo>
                    <a:pt x="583705" y="73572"/>
                  </a:lnTo>
                  <a:lnTo>
                    <a:pt x="582033" y="77303"/>
                  </a:lnTo>
                  <a:lnTo>
                    <a:pt x="581618" y="79776"/>
                  </a:lnTo>
                  <a:lnTo>
                    <a:pt x="576075" y="90599"/>
                  </a:lnTo>
                  <a:lnTo>
                    <a:pt x="564945" y="115437"/>
                  </a:lnTo>
                  <a:lnTo>
                    <a:pt x="560129" y="121737"/>
                  </a:lnTo>
                  <a:lnTo>
                    <a:pt x="557441" y="126988"/>
                  </a:lnTo>
                  <a:lnTo>
                    <a:pt x="547450" y="138325"/>
                  </a:lnTo>
                  <a:lnTo>
                    <a:pt x="534529" y="155229"/>
                  </a:lnTo>
                  <a:lnTo>
                    <a:pt x="525091" y="163699"/>
                  </a:lnTo>
                  <a:lnTo>
                    <a:pt x="518628" y="171032"/>
                  </a:lnTo>
                  <a:lnTo>
                    <a:pt x="506809" y="180104"/>
                  </a:lnTo>
                  <a:lnTo>
                    <a:pt x="493176" y="192337"/>
                  </a:lnTo>
                  <a:lnTo>
                    <a:pt x="477352" y="202713"/>
                  </a:lnTo>
                  <a:lnTo>
                    <a:pt x="466394" y="211123"/>
                  </a:lnTo>
                  <a:lnTo>
                    <a:pt x="454946" y="217403"/>
                  </a:lnTo>
                  <a:lnTo>
                    <a:pt x="441603" y="226152"/>
                  </a:lnTo>
                  <a:lnTo>
                    <a:pt x="417323" y="238043"/>
                  </a:lnTo>
                  <a:lnTo>
                    <a:pt x="401949" y="246478"/>
                  </a:lnTo>
                  <a:lnTo>
                    <a:pt x="392356" y="250271"/>
                  </a:lnTo>
                  <a:lnTo>
                    <a:pt x="380529" y="256064"/>
                  </a:lnTo>
                  <a:lnTo>
                    <a:pt x="345534" y="268787"/>
                  </a:lnTo>
                  <a:lnTo>
                    <a:pt x="326508" y="276311"/>
                  </a:lnTo>
                  <a:lnTo>
                    <a:pt x="319578" y="278224"/>
                  </a:lnTo>
                  <a:lnTo>
                    <a:pt x="310673" y="281462"/>
                  </a:lnTo>
                  <a:lnTo>
                    <a:pt x="261577" y="294236"/>
                  </a:lnTo>
                  <a:lnTo>
                    <a:pt x="241283" y="299839"/>
                  </a:lnTo>
                  <a:lnTo>
                    <a:pt x="237490" y="300504"/>
                  </a:lnTo>
                  <a:lnTo>
                    <a:pt x="232752" y="301736"/>
                  </a:lnTo>
                  <a:cubicBezTo>
                    <a:pt x="205515" y="307573"/>
                    <a:pt x="177053" y="312454"/>
                    <a:pt x="147487" y="316277"/>
                  </a:cubicBezTo>
                  <a:lnTo>
                    <a:pt x="147487" y="390020"/>
                  </a:lnTo>
                  <a:lnTo>
                    <a:pt x="0" y="251917"/>
                  </a:lnTo>
                  <a:lnTo>
                    <a:pt x="147487" y="95047"/>
                  </a:lnTo>
                  <a:lnTo>
                    <a:pt x="147487" y="168791"/>
                  </a:lnTo>
                  <a:lnTo>
                    <a:pt x="285524" y="140617"/>
                  </a:lnTo>
                  <a:lnTo>
                    <a:pt x="325001" y="126971"/>
                  </a:lnTo>
                  <a:lnTo>
                    <a:pt x="403186" y="96978"/>
                  </a:lnTo>
                  <a:lnTo>
                    <a:pt x="475651" y="56887"/>
                  </a:lnTo>
                  <a:lnTo>
                    <a:pt x="485652" y="4936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LM Sans 10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6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F2F2"/>
        </a:solidFill>
        <a:ln w="9525">
          <a:solidFill>
            <a:schemeClr val="tx1"/>
          </a:solidFill>
        </a:ln>
      </a:spPr>
      <a:bodyPr lIns="0" tIns="0" rIns="0" bIns="0" rtlCol="0" anchor="ctr"/>
      <a:lstStyle>
        <a:defPPr algn="ctr">
          <a:defRPr sz="1200" dirty="0" smtClean="0">
            <a:solidFill>
              <a:schemeClr val="tx1"/>
            </a:solidFill>
            <a:latin typeface="LM Sans 10" panose="00000500000000000000" pitchFamily="50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200" dirty="0" err="1" smtClean="0">
            <a:latin typeface="LM Sans 10" panose="00000500000000000000" pitchFamily="50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igure_template" id="{98EA1DC3-D90E-440F-8D7C-CD0CA2C3C65A}" vid="{4EE09036-1051-43F6-B61C-528CEEB116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figure_template</Template>
  <TotalTime>9212</TotalTime>
  <Words>923</Words>
  <Application>Microsoft Office PowerPoint</Application>
  <PresentationFormat>Widescreen</PresentationFormat>
  <Paragraphs>674</Paragraphs>
  <Slides>42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Microsoft YaHei</vt:lpstr>
      <vt:lpstr>Wingdings</vt:lpstr>
      <vt:lpstr>Mangal</vt:lpstr>
      <vt:lpstr>LM Sans 10</vt:lpstr>
      <vt:lpstr>MS Gothic</vt:lpstr>
      <vt:lpstr>Cambria Math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Romain</dc:creator>
  <cp:lastModifiedBy>Romain</cp:lastModifiedBy>
  <cp:revision>260</cp:revision>
  <dcterms:created xsi:type="dcterms:W3CDTF">2019-10-08T09:37:47Z</dcterms:created>
  <dcterms:modified xsi:type="dcterms:W3CDTF">2020-02-24T15:02:38Z</dcterms:modified>
</cp:coreProperties>
</file>